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b0250cd179_0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b0250cd17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b0250cd179_0_4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b0250cd179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b0250cd179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b0250cd179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b0250cd179_0_4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b0250cd179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b0250cd179_0_4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b0250cd179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b0250cd179_0_5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b0250cd179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b0250cd179_0_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b0250cd179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b0250cd179_0_4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b0250cd179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b0250cd179_0_2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b0250cd179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b0250cd179_0_5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b0250cd179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af135a2bd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af135a2b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b0250cd179_0_4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b0250cd179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b0250cd179_0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b0250cd179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b0250cd179_0_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b0250cd179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b0250cd179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b0250cd17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b0250cd179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b0250cd17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b0250cd179_0_4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b0250cd179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b0250cd179_0_5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b0250cd179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b0250cd179_0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b0250cd17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b0250cd179_0_4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b0250cd17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b0250cd179_0_5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b0250cd179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685800" y="1597820"/>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 name="Google Shape;14;p2"/>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888888"/>
              </a:buClr>
              <a:buSzPts val="2400"/>
              <a:buNone/>
              <a:defRPr>
                <a:solidFill>
                  <a:srgbClr val="888888"/>
                </a:solidFill>
              </a:defRPr>
            </a:lvl1pPr>
            <a:lvl2pPr lvl="1" algn="ctr">
              <a:spcBef>
                <a:spcPts val="480"/>
              </a:spcBef>
              <a:spcAft>
                <a:spcPts val="0"/>
              </a:spcAft>
              <a:buClr>
                <a:srgbClr val="888888"/>
              </a:buClr>
              <a:buSzPts val="24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280"/>
              </a:spcBef>
              <a:spcAft>
                <a:spcPts val="0"/>
              </a:spcAft>
              <a:buClr>
                <a:srgbClr val="888888"/>
              </a:buClr>
              <a:buSzPts val="14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5" name="Google Shape;15;p2"/>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7" name="Shape 67"/>
        <p:cNvGrpSpPr/>
        <p:nvPr/>
      </p:nvGrpSpPr>
      <p:grpSpPr>
        <a:xfrm>
          <a:off x="0" y="0"/>
          <a:ext cx="0" cy="0"/>
          <a:chOff x="0" y="0"/>
          <a:chExt cx="0" cy="0"/>
        </a:xfrm>
      </p:grpSpPr>
      <p:sp>
        <p:nvSpPr>
          <p:cNvPr id="68" name="Google Shape;68;p11"/>
          <p:cNvSpPr txBox="1"/>
          <p:nvPr>
            <p:ph type="title"/>
          </p:nvPr>
        </p:nvSpPr>
        <p:spPr>
          <a:xfrm>
            <a:off x="457200" y="675085"/>
            <a:ext cx="8229600" cy="80129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 name="Google Shape;69;p11"/>
          <p:cNvSpPr txBox="1"/>
          <p:nvPr>
            <p:ph idx="1" type="body"/>
          </p:nvPr>
        </p:nvSpPr>
        <p:spPr>
          <a:xfrm rot="5400000">
            <a:off x="3408164" y="-684014"/>
            <a:ext cx="232767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 name="Google Shape;70;p11"/>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3" name="Shape 73"/>
        <p:cNvGrpSpPr/>
        <p:nvPr/>
      </p:nvGrpSpPr>
      <p:grpSpPr>
        <a:xfrm>
          <a:off x="0" y="0"/>
          <a:ext cx="0" cy="0"/>
          <a:chOff x="0" y="0"/>
          <a:chExt cx="0" cy="0"/>
        </a:xfrm>
      </p:grpSpPr>
      <p:sp>
        <p:nvSpPr>
          <p:cNvPr id="74" name="Google Shape;74;p12"/>
          <p:cNvSpPr txBox="1"/>
          <p:nvPr>
            <p:ph type="title"/>
          </p:nvPr>
        </p:nvSpPr>
        <p:spPr>
          <a:xfrm rot="5400000">
            <a:off x="5463778" y="1371602"/>
            <a:ext cx="4388644"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 name="Google Shape;75;p12"/>
          <p:cNvSpPr txBox="1"/>
          <p:nvPr>
            <p:ph idx="1" type="body"/>
          </p:nvPr>
        </p:nvSpPr>
        <p:spPr>
          <a:xfrm rot="5400000">
            <a:off x="1272778" y="-609598"/>
            <a:ext cx="4388644"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6" name="Google Shape;76;p12"/>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457200" y="675085"/>
            <a:ext cx="8229600" cy="80129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 name="Google Shape;20;p3"/>
          <p:cNvSpPr txBox="1"/>
          <p:nvPr>
            <p:ph idx="1" type="body"/>
          </p:nvPr>
        </p:nvSpPr>
        <p:spPr>
          <a:xfrm>
            <a:off x="457200" y="2266950"/>
            <a:ext cx="8229600" cy="23276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 name="Google Shape;21;p3"/>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4"/>
          <p:cNvSpPr txBox="1"/>
          <p:nvPr>
            <p:ph type="title"/>
          </p:nvPr>
        </p:nvSpPr>
        <p:spPr>
          <a:xfrm>
            <a:off x="722313" y="1035563"/>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 name="Google Shape;26;p4"/>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7" name="Google Shape;27;p4"/>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5"/>
          <p:cNvSpPr txBox="1"/>
          <p:nvPr>
            <p:ph type="title"/>
          </p:nvPr>
        </p:nvSpPr>
        <p:spPr>
          <a:xfrm>
            <a:off x="457200" y="675085"/>
            <a:ext cx="8229600" cy="80129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 name="Google Shape;32;p5"/>
          <p:cNvSpPr txBox="1"/>
          <p:nvPr>
            <p:ph idx="1" type="body"/>
          </p:nvPr>
        </p:nvSpPr>
        <p:spPr>
          <a:xfrm>
            <a:off x="457200" y="1476377"/>
            <a:ext cx="4038600" cy="311824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5"/>
          <p:cNvSpPr txBox="1"/>
          <p:nvPr>
            <p:ph idx="2" type="body"/>
          </p:nvPr>
        </p:nvSpPr>
        <p:spPr>
          <a:xfrm>
            <a:off x="4648200" y="1476377"/>
            <a:ext cx="4038600" cy="311824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4" name="Google Shape;34;p5"/>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7" name="Shape 37"/>
        <p:cNvGrpSpPr/>
        <p:nvPr/>
      </p:nvGrpSpPr>
      <p:grpSpPr>
        <a:xfrm>
          <a:off x="0" y="0"/>
          <a:ext cx="0" cy="0"/>
          <a:chOff x="0" y="0"/>
          <a:chExt cx="0" cy="0"/>
        </a:xfrm>
      </p:grpSpPr>
      <p:sp>
        <p:nvSpPr>
          <p:cNvPr id="38" name="Google Shape;38;p6"/>
          <p:cNvSpPr txBox="1"/>
          <p:nvPr>
            <p:ph type="title"/>
          </p:nvPr>
        </p:nvSpPr>
        <p:spPr>
          <a:xfrm>
            <a:off x="457203" y="650504"/>
            <a:ext cx="8229600" cy="80129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 name="Google Shape;39;p6"/>
          <p:cNvSpPr txBox="1"/>
          <p:nvPr>
            <p:ph idx="1"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6"/>
          <p:cNvSpPr txBox="1"/>
          <p:nvPr>
            <p:ph idx="2" type="body"/>
          </p:nvPr>
        </p:nvSpPr>
        <p:spPr>
          <a:xfrm>
            <a:off x="4645028"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1" name="Google Shape;41;p6"/>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7"/>
          <p:cNvSpPr txBox="1"/>
          <p:nvPr>
            <p:ph type="title"/>
          </p:nvPr>
        </p:nvSpPr>
        <p:spPr>
          <a:xfrm>
            <a:off x="457200" y="675085"/>
            <a:ext cx="8229600" cy="80129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 name="Google Shape;46;p7"/>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8"/>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8"/>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 name="Shape 53"/>
        <p:cNvGrpSpPr/>
        <p:nvPr/>
      </p:nvGrpSpPr>
      <p:grpSpPr>
        <a:xfrm>
          <a:off x="0" y="0"/>
          <a:ext cx="0" cy="0"/>
          <a:chOff x="0" y="0"/>
          <a:chExt cx="0" cy="0"/>
        </a:xfrm>
      </p:grpSpPr>
      <p:sp>
        <p:nvSpPr>
          <p:cNvPr id="54" name="Google Shape;54;p9"/>
          <p:cNvSpPr txBox="1"/>
          <p:nvPr>
            <p:ph type="title"/>
          </p:nvPr>
        </p:nvSpPr>
        <p:spPr>
          <a:xfrm>
            <a:off x="457203" y="204787"/>
            <a:ext cx="3008313" cy="8715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 name="Google Shape;55;p9"/>
          <p:cNvSpPr txBox="1"/>
          <p:nvPr>
            <p:ph idx="1" type="body"/>
          </p:nvPr>
        </p:nvSpPr>
        <p:spPr>
          <a:xfrm>
            <a:off x="3575050" y="204789"/>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6" name="Google Shape;56;p9"/>
          <p:cNvSpPr txBox="1"/>
          <p:nvPr>
            <p:ph idx="2" type="body"/>
          </p:nvPr>
        </p:nvSpPr>
        <p:spPr>
          <a:xfrm>
            <a:off x="457203" y="1076327"/>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7" name="Google Shape;57;p9"/>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1792288" y="3600451"/>
            <a:ext cx="5486400" cy="42505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 name="Google Shape;62;p10"/>
          <p:cNvSpPr/>
          <p:nvPr>
            <p:ph idx="2" type="pic"/>
          </p:nvPr>
        </p:nvSpPr>
        <p:spPr>
          <a:xfrm>
            <a:off x="1792288" y="459581"/>
            <a:ext cx="5486400" cy="3086100"/>
          </a:xfrm>
          <a:prstGeom prst="rect">
            <a:avLst/>
          </a:prstGeom>
          <a:noFill/>
          <a:ln>
            <a:noFill/>
          </a:ln>
        </p:spPr>
      </p:sp>
      <p:sp>
        <p:nvSpPr>
          <p:cNvPr id="63" name="Google Shape;63;p10"/>
          <p:cNvSpPr txBox="1"/>
          <p:nvPr>
            <p:ph idx="1" type="body"/>
          </p:nvPr>
        </p:nvSpPr>
        <p:spPr>
          <a:xfrm>
            <a:off x="1792288" y="4025504"/>
            <a:ext cx="5486400" cy="60364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75085"/>
            <a:ext cx="8229600" cy="80129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457200" y="2266950"/>
            <a:ext cx="8229600" cy="2327672"/>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 name="Google Shape;11;p1"/>
          <p:cNvPicPr preferRelativeResize="0"/>
          <p:nvPr/>
        </p:nvPicPr>
        <p:blipFill rotWithShape="1">
          <a:blip r:embed="rId1">
            <a:alphaModFix/>
          </a:blip>
          <a:srcRect b="0" l="0" r="0" t="0"/>
          <a:stretch/>
        </p:blipFill>
        <p:spPr>
          <a:xfrm>
            <a:off x="1" y="0"/>
            <a:ext cx="9152194" cy="4572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1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5.png"/><Relationship Id="rId5" Type="http://schemas.openxmlformats.org/officeDocument/2006/relationships/image" Target="../media/image31.png"/><Relationship Id="rId6" Type="http://schemas.openxmlformats.org/officeDocument/2006/relationships/image" Target="../media/image27.png"/><Relationship Id="rId7" Type="http://schemas.openxmlformats.org/officeDocument/2006/relationships/image" Target="../media/image24.png"/><Relationship Id="rId8"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9.png"/><Relationship Id="rId7"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38.png"/><Relationship Id="rId5" Type="http://schemas.openxmlformats.org/officeDocument/2006/relationships/image" Target="../media/image44.png"/><Relationship Id="rId6"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drive.google.com/file/d/1UuUZpysJC2H2Us_PKZ2oGrpX0HaQ0tEP/view" TargetMode="External"/><Relationship Id="rId4" Type="http://schemas.openxmlformats.org/officeDocument/2006/relationships/image" Target="../media/image43.jpg"/><Relationship Id="rId5" Type="http://schemas.openxmlformats.org/officeDocument/2006/relationships/hyperlink" Target="http://drive.google.com/file/d/1Ok2IpuZcP5S8Fw3v4K7LwZoncO-Pd0oL/view" TargetMode="External"/><Relationship Id="rId6"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7.gif"/></Relationships>
</file>

<file path=ppt/slides/_rels/slide21.xml.rels><?xml version="1.0" encoding="UTF-8" standalone="yes"?><Relationships xmlns="http://schemas.openxmlformats.org/package/2006/relationships"><Relationship Id="rId10" Type="http://schemas.openxmlformats.org/officeDocument/2006/relationships/hyperlink" Target="https://forums.fast.ai/t/visualizing-resnet18-activations/43916"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github.com/AnbuKumar-maker/JetBot-Custom-Code" TargetMode="External"/><Relationship Id="rId4" Type="http://schemas.openxmlformats.org/officeDocument/2006/relationships/hyperlink" Target="https://github.com/NVIDIA-AI-IOT/jetbot/tree/master/notebooks/road_following" TargetMode="External"/><Relationship Id="rId9" Type="http://schemas.openxmlformats.org/officeDocument/2006/relationships/hyperlink" Target="https://forums.fast.ai/t/visualizing-resnet18-activations/43916" TargetMode="External"/><Relationship Id="rId5" Type="http://schemas.openxmlformats.org/officeDocument/2006/relationships/hyperlink" Target="https://youtu.be/VY7m4lPIOj0" TargetMode="External"/><Relationship Id="rId6" Type="http://schemas.openxmlformats.org/officeDocument/2006/relationships/hyperlink" Target="https://youtu.be/VY7m4lPIOj0" TargetMode="External"/><Relationship Id="rId7" Type="http://schemas.openxmlformats.org/officeDocument/2006/relationships/hyperlink" Target="https://www.youtube.com/watch?v=NrMRPrA6yKI" TargetMode="External"/><Relationship Id="rId8" Type="http://schemas.openxmlformats.org/officeDocument/2006/relationships/hyperlink" Target="https://www.youtube.com/watch?v=13roclxHwAM&amp;ab_channel=FaB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6.gif"/><Relationship Id="rId6" Type="http://schemas.openxmlformats.org/officeDocument/2006/relationships/image" Target="../media/image14.png"/><Relationship Id="rId7" Type="http://schemas.openxmlformats.org/officeDocument/2006/relationships/image" Target="../media/image2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3"/>
          <p:cNvSpPr txBox="1"/>
          <p:nvPr>
            <p:ph type="ctrTitle"/>
          </p:nvPr>
        </p:nvSpPr>
        <p:spPr>
          <a:xfrm>
            <a:off x="685800" y="642325"/>
            <a:ext cx="7772400" cy="14376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b="0" lang="en-US" sz="3600">
                <a:latin typeface="Georgia"/>
                <a:ea typeface="Georgia"/>
                <a:cs typeface="Georgia"/>
                <a:sym typeface="Georgia"/>
              </a:rPr>
              <a:t>Lane detection using NVIDIA JetBot</a:t>
            </a:r>
            <a:endParaRPr b="0" sz="3600">
              <a:latin typeface="Georgia"/>
              <a:ea typeface="Georgia"/>
              <a:cs typeface="Georgia"/>
              <a:sym typeface="Georgia"/>
            </a:endParaRPr>
          </a:p>
          <a:p>
            <a:pPr indent="0" lvl="0" marL="0" rtl="0" algn="ctr">
              <a:lnSpc>
                <a:spcPct val="115000"/>
              </a:lnSpc>
              <a:spcBef>
                <a:spcPts val="600"/>
              </a:spcBef>
              <a:spcAft>
                <a:spcPts val="600"/>
              </a:spcAft>
              <a:buClr>
                <a:schemeClr val="dk1"/>
              </a:buClr>
              <a:buSzPts val="1100"/>
              <a:buFont typeface="Arial"/>
              <a:buNone/>
            </a:pPr>
            <a:r>
              <a:rPr b="0" lang="en-US" sz="2800">
                <a:latin typeface="Georgia"/>
                <a:ea typeface="Georgia"/>
                <a:cs typeface="Georgia"/>
                <a:sym typeface="Georgia"/>
              </a:rPr>
              <a:t>FINAL PRESENTATION</a:t>
            </a:r>
            <a:endParaRPr b="0" sz="2800">
              <a:latin typeface="Georgia"/>
              <a:ea typeface="Georgia"/>
              <a:cs typeface="Georgia"/>
              <a:sym typeface="Georgia"/>
            </a:endParaRPr>
          </a:p>
        </p:txBody>
      </p:sp>
      <p:sp>
        <p:nvSpPr>
          <p:cNvPr id="84" name="Google Shape;84;p13"/>
          <p:cNvSpPr txBox="1"/>
          <p:nvPr>
            <p:ph idx="1" type="subTitle"/>
          </p:nvPr>
        </p:nvSpPr>
        <p:spPr>
          <a:xfrm>
            <a:off x="1143000" y="2147550"/>
            <a:ext cx="7095900" cy="24975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SzPts val="852"/>
              <a:buFont typeface="Arial"/>
              <a:buNone/>
            </a:pPr>
            <a:r>
              <a:rPr lang="en-US" sz="2347">
                <a:solidFill>
                  <a:srgbClr val="FF0000"/>
                </a:solidFill>
                <a:latin typeface="Georgia"/>
                <a:ea typeface="Georgia"/>
                <a:cs typeface="Georgia"/>
                <a:sym typeface="Georgia"/>
              </a:rPr>
              <a:t>ECE 536 - Digital Control System Projects</a:t>
            </a:r>
            <a:endParaRPr sz="2347">
              <a:solidFill>
                <a:srgbClr val="FF0000"/>
              </a:solidFill>
              <a:latin typeface="Georgia"/>
              <a:ea typeface="Georgia"/>
              <a:cs typeface="Georgia"/>
              <a:sym typeface="Georgia"/>
            </a:endParaRPr>
          </a:p>
          <a:p>
            <a:pPr indent="0" lvl="0" marL="0" rtl="0" algn="ctr">
              <a:lnSpc>
                <a:spcPct val="115000"/>
              </a:lnSpc>
              <a:spcBef>
                <a:spcPts val="1800"/>
              </a:spcBef>
              <a:spcAft>
                <a:spcPts val="0"/>
              </a:spcAft>
              <a:buClr>
                <a:schemeClr val="dk1"/>
              </a:buClr>
              <a:buSzPts val="852"/>
              <a:buFont typeface="Arial"/>
              <a:buNone/>
            </a:pPr>
            <a:r>
              <a:rPr lang="en-US" sz="1945">
                <a:solidFill>
                  <a:schemeClr val="dk1"/>
                </a:solidFill>
                <a:latin typeface="Georgia"/>
                <a:ea typeface="Georgia"/>
                <a:cs typeface="Georgia"/>
                <a:sym typeface="Georgia"/>
              </a:rPr>
              <a:t>Sahil Deshpande, Shruti Shah, Hrishikesh Dey, Shobhit Sheel</a:t>
            </a:r>
            <a:endParaRPr sz="1945">
              <a:solidFill>
                <a:schemeClr val="dk1"/>
              </a:solidFill>
              <a:latin typeface="Georgia"/>
              <a:ea typeface="Georgia"/>
              <a:cs typeface="Georgia"/>
              <a:sym typeface="Georgia"/>
            </a:endParaRPr>
          </a:p>
          <a:p>
            <a:pPr indent="0" lvl="0" marL="0" rtl="0" algn="l">
              <a:lnSpc>
                <a:spcPct val="115000"/>
              </a:lnSpc>
              <a:spcBef>
                <a:spcPts val="1800"/>
              </a:spcBef>
              <a:spcAft>
                <a:spcPts val="0"/>
              </a:spcAft>
              <a:buClr>
                <a:schemeClr val="dk1"/>
              </a:buClr>
              <a:buSzPts val="852"/>
              <a:buFont typeface="Arial"/>
              <a:buNone/>
            </a:pPr>
            <a:r>
              <a:t/>
            </a:r>
            <a:endParaRPr sz="1754">
              <a:solidFill>
                <a:schemeClr val="dk1"/>
              </a:solidFill>
              <a:latin typeface="Georgia"/>
              <a:ea typeface="Georgia"/>
              <a:cs typeface="Georgia"/>
              <a:sym typeface="Georgia"/>
            </a:endParaRPr>
          </a:p>
          <a:p>
            <a:pPr indent="0" lvl="0" marL="0" rtl="0" algn="ctr">
              <a:lnSpc>
                <a:spcPct val="115000"/>
              </a:lnSpc>
              <a:spcBef>
                <a:spcPts val="200"/>
              </a:spcBef>
              <a:spcAft>
                <a:spcPts val="0"/>
              </a:spcAft>
              <a:buClr>
                <a:schemeClr val="dk1"/>
              </a:buClr>
              <a:buSzPts val="852"/>
              <a:buFont typeface="Arial"/>
              <a:buNone/>
            </a:pPr>
            <a:r>
              <a:rPr lang="en-US" sz="1400">
                <a:solidFill>
                  <a:schemeClr val="dk1"/>
                </a:solidFill>
                <a:latin typeface="Georgia"/>
                <a:ea typeface="Georgia"/>
                <a:cs typeface="Georgia"/>
                <a:sym typeface="Georgia"/>
              </a:rPr>
              <a:t>Department of Electrical and Computer Engineering</a:t>
            </a:r>
            <a:endParaRPr sz="1400">
              <a:solidFill>
                <a:schemeClr val="dk1"/>
              </a:solidFill>
              <a:latin typeface="Georgia"/>
              <a:ea typeface="Georgia"/>
              <a:cs typeface="Georgia"/>
              <a:sym typeface="Georgia"/>
            </a:endParaRPr>
          </a:p>
          <a:p>
            <a:pPr indent="0" lvl="0" marL="0" rtl="0" algn="ctr">
              <a:lnSpc>
                <a:spcPct val="115000"/>
              </a:lnSpc>
              <a:spcBef>
                <a:spcPts val="0"/>
              </a:spcBef>
              <a:spcAft>
                <a:spcPts val="0"/>
              </a:spcAft>
              <a:buClr>
                <a:schemeClr val="dk1"/>
              </a:buClr>
              <a:buSzPts val="852"/>
              <a:buFont typeface="Arial"/>
              <a:buNone/>
            </a:pPr>
            <a:r>
              <a:rPr lang="en-US" sz="1400">
                <a:solidFill>
                  <a:schemeClr val="dk1"/>
                </a:solidFill>
                <a:latin typeface="Georgia"/>
                <a:ea typeface="Georgia"/>
                <a:cs typeface="Georgia"/>
                <a:sym typeface="Georgia"/>
              </a:rPr>
              <a:t>North Carolina State University</a:t>
            </a:r>
            <a:endParaRPr sz="1400">
              <a:solidFill>
                <a:schemeClr val="dk1"/>
              </a:solidFill>
              <a:latin typeface="Georgia"/>
              <a:ea typeface="Georgia"/>
              <a:cs typeface="Georgia"/>
              <a:sym typeface="Georgia"/>
            </a:endParaRPr>
          </a:p>
          <a:p>
            <a:pPr indent="0" lvl="0" marL="0" rtl="0" algn="ctr">
              <a:lnSpc>
                <a:spcPct val="115000"/>
              </a:lnSpc>
              <a:spcBef>
                <a:spcPts val="0"/>
              </a:spcBef>
              <a:spcAft>
                <a:spcPts val="0"/>
              </a:spcAft>
              <a:buClr>
                <a:schemeClr val="dk1"/>
              </a:buClr>
              <a:buSzPts val="852"/>
              <a:buFont typeface="Arial"/>
              <a:buNone/>
            </a:pPr>
            <a:r>
              <a:rPr lang="en-US" sz="1400">
                <a:solidFill>
                  <a:schemeClr val="dk1"/>
                </a:solidFill>
                <a:latin typeface="Georgia"/>
                <a:ea typeface="Georgia"/>
                <a:cs typeface="Georgia"/>
                <a:sym typeface="Georgia"/>
              </a:rPr>
              <a:t>Raleigh, NC</a:t>
            </a:r>
            <a:endParaRPr sz="1400">
              <a:latin typeface="Georgia"/>
              <a:ea typeface="Georgia"/>
              <a:cs typeface="Georgia"/>
              <a:sym typeface="Georgia"/>
            </a:endParaRPr>
          </a:p>
        </p:txBody>
      </p:sp>
      <p:pic>
        <p:nvPicPr>
          <p:cNvPr id="85" name="Google Shape;85;p13"/>
          <p:cNvPicPr preferRelativeResize="0"/>
          <p:nvPr/>
        </p:nvPicPr>
        <p:blipFill>
          <a:blip r:embed="rId3">
            <a:alphaModFix/>
          </a:blip>
          <a:stretch>
            <a:fillRect/>
          </a:stretch>
        </p:blipFill>
        <p:spPr>
          <a:xfrm>
            <a:off x="7616327" y="1398500"/>
            <a:ext cx="841875" cy="1221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ctrTitle"/>
          </p:nvPr>
        </p:nvSpPr>
        <p:spPr>
          <a:xfrm>
            <a:off x="-812400" y="583675"/>
            <a:ext cx="7772400" cy="49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600"/>
              </a:spcAft>
              <a:buClr>
                <a:schemeClr val="dk1"/>
              </a:buClr>
              <a:buSzPts val="1100"/>
              <a:buFont typeface="Arial"/>
              <a:buNone/>
            </a:pPr>
            <a:r>
              <a:rPr b="0" lang="en-US" sz="2900">
                <a:latin typeface="Georgia"/>
                <a:ea typeface="Georgia"/>
                <a:cs typeface="Georgia"/>
                <a:sym typeface="Georgia"/>
              </a:rPr>
              <a:t>System Identification</a:t>
            </a:r>
            <a:endParaRPr b="0" sz="2900">
              <a:latin typeface="Georgia"/>
              <a:ea typeface="Georgia"/>
              <a:cs typeface="Georgia"/>
              <a:sym typeface="Georgia"/>
            </a:endParaRPr>
          </a:p>
        </p:txBody>
      </p:sp>
      <p:pic>
        <p:nvPicPr>
          <p:cNvPr descr="Graphical user interface, application&#10;&#10;Description automatically generated" id="165" name="Google Shape;165;p22"/>
          <p:cNvPicPr preferRelativeResize="0"/>
          <p:nvPr/>
        </p:nvPicPr>
        <p:blipFill>
          <a:blip r:embed="rId3">
            <a:alphaModFix/>
          </a:blip>
          <a:stretch>
            <a:fillRect/>
          </a:stretch>
        </p:blipFill>
        <p:spPr>
          <a:xfrm>
            <a:off x="5943575" y="583675"/>
            <a:ext cx="3102225" cy="2034250"/>
          </a:xfrm>
          <a:prstGeom prst="rect">
            <a:avLst/>
          </a:prstGeom>
          <a:noFill/>
          <a:ln>
            <a:noFill/>
          </a:ln>
        </p:spPr>
      </p:pic>
      <p:pic>
        <p:nvPicPr>
          <p:cNvPr id="166" name="Google Shape;166;p22"/>
          <p:cNvPicPr preferRelativeResize="0"/>
          <p:nvPr/>
        </p:nvPicPr>
        <p:blipFill>
          <a:blip r:embed="rId4">
            <a:alphaModFix/>
          </a:blip>
          <a:stretch>
            <a:fillRect/>
          </a:stretch>
        </p:blipFill>
        <p:spPr>
          <a:xfrm>
            <a:off x="4180225" y="2799725"/>
            <a:ext cx="2645450" cy="2162150"/>
          </a:xfrm>
          <a:prstGeom prst="rect">
            <a:avLst/>
          </a:prstGeom>
          <a:noFill/>
          <a:ln>
            <a:noFill/>
          </a:ln>
        </p:spPr>
      </p:pic>
      <p:pic>
        <p:nvPicPr>
          <p:cNvPr id="167" name="Google Shape;167;p22"/>
          <p:cNvPicPr preferRelativeResize="0"/>
          <p:nvPr/>
        </p:nvPicPr>
        <p:blipFill>
          <a:blip r:embed="rId5">
            <a:alphaModFix/>
          </a:blip>
          <a:stretch>
            <a:fillRect/>
          </a:stretch>
        </p:blipFill>
        <p:spPr>
          <a:xfrm>
            <a:off x="301325" y="2874700"/>
            <a:ext cx="2771573" cy="806075"/>
          </a:xfrm>
          <a:prstGeom prst="rect">
            <a:avLst/>
          </a:prstGeom>
          <a:noFill/>
          <a:ln>
            <a:noFill/>
          </a:ln>
        </p:spPr>
      </p:pic>
      <p:pic>
        <p:nvPicPr>
          <p:cNvPr id="168" name="Google Shape;168;p22"/>
          <p:cNvPicPr preferRelativeResize="0"/>
          <p:nvPr/>
        </p:nvPicPr>
        <p:blipFill>
          <a:blip r:embed="rId6">
            <a:alphaModFix/>
          </a:blip>
          <a:stretch>
            <a:fillRect/>
          </a:stretch>
        </p:blipFill>
        <p:spPr>
          <a:xfrm>
            <a:off x="176600" y="3804805"/>
            <a:ext cx="3364250" cy="1053025"/>
          </a:xfrm>
          <a:prstGeom prst="rect">
            <a:avLst/>
          </a:prstGeom>
          <a:noFill/>
          <a:ln>
            <a:noFill/>
          </a:ln>
        </p:spPr>
      </p:pic>
      <p:sp>
        <p:nvSpPr>
          <p:cNvPr id="169" name="Google Shape;169;p22"/>
          <p:cNvSpPr txBox="1"/>
          <p:nvPr/>
        </p:nvSpPr>
        <p:spPr>
          <a:xfrm>
            <a:off x="301325" y="1178825"/>
            <a:ext cx="46998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480"/>
              </a:spcBef>
              <a:spcAft>
                <a:spcPts val="0"/>
              </a:spcAft>
              <a:buClr>
                <a:schemeClr val="dk1"/>
              </a:buClr>
              <a:buSzPts val="1400"/>
              <a:buFont typeface="Georgia"/>
              <a:buChar char="●"/>
            </a:pPr>
            <a:r>
              <a:rPr lang="en-US">
                <a:solidFill>
                  <a:schemeClr val="dk1"/>
                </a:solidFill>
                <a:latin typeface="Georgia"/>
                <a:ea typeface="Georgia"/>
                <a:cs typeface="Georgia"/>
                <a:sym typeface="Georgia"/>
              </a:rPr>
              <a:t>Define input step for the system- move towards the centerline of the lane</a:t>
            </a:r>
            <a:endParaRPr>
              <a:solidFill>
                <a:schemeClr val="dk1"/>
              </a:solidFill>
              <a:latin typeface="Georgia"/>
              <a:ea typeface="Georgia"/>
              <a:cs typeface="Georgia"/>
              <a:sym typeface="Georgia"/>
            </a:endParaRPr>
          </a:p>
          <a:p>
            <a:pPr indent="-317500" lvl="0" marL="457200" marR="0" rtl="0" algn="l">
              <a:lnSpc>
                <a:spcPct val="150000"/>
              </a:lnSpc>
              <a:spcBef>
                <a:spcPts val="0"/>
              </a:spcBef>
              <a:spcAft>
                <a:spcPts val="0"/>
              </a:spcAft>
              <a:buClr>
                <a:schemeClr val="dk1"/>
              </a:buClr>
              <a:buSzPts val="1400"/>
              <a:buFont typeface="Georgia"/>
              <a:buChar char="●"/>
            </a:pPr>
            <a:r>
              <a:rPr lang="en-US">
                <a:solidFill>
                  <a:schemeClr val="dk1"/>
                </a:solidFill>
                <a:latin typeface="Georgia"/>
                <a:ea typeface="Georgia"/>
                <a:cs typeface="Georgia"/>
                <a:sym typeface="Georgia"/>
              </a:rPr>
              <a:t>selection of 3 poles 2 zeros system after system identification</a:t>
            </a:r>
            <a:endParaRPr>
              <a:solidFill>
                <a:schemeClr val="dk1"/>
              </a:solidFill>
              <a:latin typeface="Georgia"/>
              <a:ea typeface="Georgia"/>
              <a:cs typeface="Georgia"/>
              <a:sym typeface="Georgia"/>
            </a:endParaRPr>
          </a:p>
        </p:txBody>
      </p:sp>
      <p:pic>
        <p:nvPicPr>
          <p:cNvPr id="170" name="Google Shape;170;p22"/>
          <p:cNvPicPr preferRelativeResize="0"/>
          <p:nvPr/>
        </p:nvPicPr>
        <p:blipFill rotWithShape="1">
          <a:blip r:embed="rId7">
            <a:alphaModFix/>
          </a:blip>
          <a:srcRect b="0" l="33502" r="28909" t="0"/>
          <a:stretch/>
        </p:blipFill>
        <p:spPr>
          <a:xfrm flipH="1" rot="10800000">
            <a:off x="7265225" y="2799725"/>
            <a:ext cx="1442576" cy="2162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idx="1" type="subTitle"/>
          </p:nvPr>
        </p:nvSpPr>
        <p:spPr>
          <a:xfrm>
            <a:off x="216625" y="1176850"/>
            <a:ext cx="5232300" cy="743100"/>
          </a:xfrm>
          <a:prstGeom prst="rect">
            <a:avLst/>
          </a:prstGeom>
        </p:spPr>
        <p:txBody>
          <a:bodyPr anchorCtr="0" anchor="t" bIns="45700" lIns="91425" spcFirstLastPara="1" rIns="91425" wrap="square" tIns="45700">
            <a:noAutofit/>
          </a:bodyPr>
          <a:lstStyle/>
          <a:p>
            <a:pPr indent="-317500" lvl="0" marL="457200" marR="0" rtl="0" algn="l">
              <a:lnSpc>
                <a:spcPct val="150000"/>
              </a:lnSpc>
              <a:spcBef>
                <a:spcPts val="480"/>
              </a:spcBef>
              <a:spcAft>
                <a:spcPts val="0"/>
              </a:spcAft>
              <a:buClr>
                <a:schemeClr val="dk1"/>
              </a:buClr>
              <a:buSzPts val="1400"/>
              <a:buFont typeface="Georgia"/>
              <a:buChar char="●"/>
            </a:pPr>
            <a:r>
              <a:rPr lang="en-US" sz="1400">
                <a:solidFill>
                  <a:schemeClr val="dk1"/>
                </a:solidFill>
                <a:latin typeface="Georgia"/>
                <a:ea typeface="Georgia"/>
                <a:cs typeface="Georgia"/>
                <a:sym typeface="Georgia"/>
              </a:rPr>
              <a:t>Performed back calculation for plant G(z) identification</a:t>
            </a:r>
            <a:endParaRPr sz="1400">
              <a:solidFill>
                <a:schemeClr val="dk1"/>
              </a:solidFill>
              <a:latin typeface="Georgia"/>
              <a:ea typeface="Georgia"/>
              <a:cs typeface="Georgia"/>
              <a:sym typeface="Georgia"/>
            </a:endParaRPr>
          </a:p>
          <a:p>
            <a:pPr indent="-317500" lvl="0" marL="457200" rtl="0" algn="l">
              <a:lnSpc>
                <a:spcPct val="150000"/>
              </a:lnSpc>
              <a:spcBef>
                <a:spcPts val="0"/>
              </a:spcBef>
              <a:spcAft>
                <a:spcPts val="0"/>
              </a:spcAft>
              <a:buClr>
                <a:schemeClr val="dk1"/>
              </a:buClr>
              <a:buSzPts val="1400"/>
              <a:buFont typeface="Georgia"/>
              <a:buChar char="●"/>
            </a:pPr>
            <a:r>
              <a:rPr lang="en-US" sz="1400">
                <a:solidFill>
                  <a:schemeClr val="dk1"/>
                </a:solidFill>
                <a:latin typeface="Georgia"/>
                <a:ea typeface="Georgia"/>
                <a:cs typeface="Georgia"/>
                <a:sym typeface="Georgia"/>
              </a:rPr>
              <a:t>Changed approach to cascaded control </a:t>
            </a:r>
            <a:endParaRPr sz="1400">
              <a:solidFill>
                <a:schemeClr val="dk1"/>
              </a:solidFill>
              <a:latin typeface="Georgia"/>
              <a:ea typeface="Georgia"/>
              <a:cs typeface="Georgia"/>
              <a:sym typeface="Georgia"/>
            </a:endParaRPr>
          </a:p>
        </p:txBody>
      </p:sp>
      <p:sp>
        <p:nvSpPr>
          <p:cNvPr id="176" name="Google Shape;176;p23"/>
          <p:cNvSpPr txBox="1"/>
          <p:nvPr>
            <p:ph type="ctrTitle"/>
          </p:nvPr>
        </p:nvSpPr>
        <p:spPr>
          <a:xfrm>
            <a:off x="533125" y="440525"/>
            <a:ext cx="7772400" cy="49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600"/>
              </a:spcAft>
              <a:buClr>
                <a:schemeClr val="dk1"/>
              </a:buClr>
              <a:buSzPts val="1100"/>
              <a:buFont typeface="Arial"/>
              <a:buNone/>
            </a:pPr>
            <a:r>
              <a:rPr b="0" lang="en-US" sz="2900">
                <a:latin typeface="Georgia"/>
                <a:ea typeface="Georgia"/>
                <a:cs typeface="Georgia"/>
                <a:sym typeface="Georgia"/>
              </a:rPr>
              <a:t>System Identification</a:t>
            </a:r>
            <a:endParaRPr b="0" sz="2900">
              <a:latin typeface="Georgia"/>
              <a:ea typeface="Georgia"/>
              <a:cs typeface="Georgia"/>
              <a:sym typeface="Georgia"/>
            </a:endParaRPr>
          </a:p>
        </p:txBody>
      </p:sp>
      <p:pic>
        <p:nvPicPr>
          <p:cNvPr id="177" name="Google Shape;177;p23"/>
          <p:cNvPicPr preferRelativeResize="0"/>
          <p:nvPr/>
        </p:nvPicPr>
        <p:blipFill>
          <a:blip r:embed="rId3">
            <a:alphaModFix/>
          </a:blip>
          <a:stretch>
            <a:fillRect/>
          </a:stretch>
        </p:blipFill>
        <p:spPr>
          <a:xfrm>
            <a:off x="6114800" y="934925"/>
            <a:ext cx="2886075" cy="819150"/>
          </a:xfrm>
          <a:prstGeom prst="rect">
            <a:avLst/>
          </a:prstGeom>
          <a:noFill/>
          <a:ln>
            <a:noFill/>
          </a:ln>
        </p:spPr>
      </p:pic>
      <p:pic>
        <p:nvPicPr>
          <p:cNvPr id="178" name="Google Shape;178;p23"/>
          <p:cNvPicPr preferRelativeResize="0"/>
          <p:nvPr/>
        </p:nvPicPr>
        <p:blipFill>
          <a:blip r:embed="rId4">
            <a:alphaModFix/>
          </a:blip>
          <a:stretch>
            <a:fillRect/>
          </a:stretch>
        </p:blipFill>
        <p:spPr>
          <a:xfrm>
            <a:off x="5963175" y="2122388"/>
            <a:ext cx="3086100" cy="1133475"/>
          </a:xfrm>
          <a:prstGeom prst="rect">
            <a:avLst/>
          </a:prstGeom>
          <a:noFill/>
          <a:ln>
            <a:noFill/>
          </a:ln>
        </p:spPr>
      </p:pic>
      <p:pic>
        <p:nvPicPr>
          <p:cNvPr id="179" name="Google Shape;179;p23"/>
          <p:cNvPicPr preferRelativeResize="0"/>
          <p:nvPr/>
        </p:nvPicPr>
        <p:blipFill>
          <a:blip r:embed="rId5">
            <a:alphaModFix/>
          </a:blip>
          <a:stretch>
            <a:fillRect/>
          </a:stretch>
        </p:blipFill>
        <p:spPr>
          <a:xfrm>
            <a:off x="216625" y="1974313"/>
            <a:ext cx="1695450" cy="676275"/>
          </a:xfrm>
          <a:prstGeom prst="rect">
            <a:avLst/>
          </a:prstGeom>
          <a:noFill/>
          <a:ln>
            <a:noFill/>
          </a:ln>
        </p:spPr>
      </p:pic>
      <p:pic>
        <p:nvPicPr>
          <p:cNvPr id="180" name="Google Shape;180;p23"/>
          <p:cNvPicPr preferRelativeResize="0"/>
          <p:nvPr/>
        </p:nvPicPr>
        <p:blipFill>
          <a:blip r:embed="rId6">
            <a:alphaModFix/>
          </a:blip>
          <a:stretch>
            <a:fillRect/>
          </a:stretch>
        </p:blipFill>
        <p:spPr>
          <a:xfrm>
            <a:off x="2984263" y="1887649"/>
            <a:ext cx="2978913" cy="1368213"/>
          </a:xfrm>
          <a:prstGeom prst="rect">
            <a:avLst/>
          </a:prstGeom>
          <a:noFill/>
          <a:ln>
            <a:noFill/>
          </a:ln>
        </p:spPr>
      </p:pic>
      <p:cxnSp>
        <p:nvCxnSpPr>
          <p:cNvPr id="181" name="Google Shape;181;p23"/>
          <p:cNvCxnSpPr/>
          <p:nvPr/>
        </p:nvCxnSpPr>
        <p:spPr>
          <a:xfrm>
            <a:off x="1996138" y="2312463"/>
            <a:ext cx="893400" cy="0"/>
          </a:xfrm>
          <a:prstGeom prst="straightConnector1">
            <a:avLst/>
          </a:prstGeom>
          <a:noFill/>
          <a:ln cap="flat" cmpd="sng" w="9525">
            <a:solidFill>
              <a:schemeClr val="dk2"/>
            </a:solidFill>
            <a:prstDash val="solid"/>
            <a:round/>
            <a:headEnd len="med" w="med" type="none"/>
            <a:tailEnd len="med" w="med" type="triangle"/>
          </a:ln>
        </p:spPr>
      </p:cxnSp>
      <p:pic>
        <p:nvPicPr>
          <p:cNvPr id="182" name="Google Shape;182;p23"/>
          <p:cNvPicPr preferRelativeResize="0"/>
          <p:nvPr/>
        </p:nvPicPr>
        <p:blipFill>
          <a:blip r:embed="rId7">
            <a:alphaModFix/>
          </a:blip>
          <a:stretch>
            <a:fillRect/>
          </a:stretch>
        </p:blipFill>
        <p:spPr>
          <a:xfrm>
            <a:off x="219875" y="3312363"/>
            <a:ext cx="2568157" cy="1392762"/>
          </a:xfrm>
          <a:prstGeom prst="rect">
            <a:avLst/>
          </a:prstGeom>
          <a:noFill/>
          <a:ln>
            <a:noFill/>
          </a:ln>
        </p:spPr>
      </p:pic>
      <p:pic>
        <p:nvPicPr>
          <p:cNvPr id="183" name="Google Shape;183;p23"/>
          <p:cNvPicPr preferRelativeResize="0"/>
          <p:nvPr/>
        </p:nvPicPr>
        <p:blipFill>
          <a:blip r:embed="rId8">
            <a:alphaModFix/>
          </a:blip>
          <a:stretch>
            <a:fillRect/>
          </a:stretch>
        </p:blipFill>
        <p:spPr>
          <a:xfrm>
            <a:off x="3884482" y="3312363"/>
            <a:ext cx="2848121" cy="1392762"/>
          </a:xfrm>
          <a:prstGeom prst="rect">
            <a:avLst/>
          </a:prstGeom>
          <a:noFill/>
          <a:ln>
            <a:noFill/>
          </a:ln>
        </p:spPr>
      </p:pic>
      <p:cxnSp>
        <p:nvCxnSpPr>
          <p:cNvPr id="184" name="Google Shape;184;p23"/>
          <p:cNvCxnSpPr/>
          <p:nvPr/>
        </p:nvCxnSpPr>
        <p:spPr>
          <a:xfrm>
            <a:off x="2889538" y="4048963"/>
            <a:ext cx="893400" cy="0"/>
          </a:xfrm>
          <a:prstGeom prst="straightConnector1">
            <a:avLst/>
          </a:prstGeom>
          <a:noFill/>
          <a:ln cap="flat" cmpd="sng" w="9525">
            <a:solidFill>
              <a:schemeClr val="dk2"/>
            </a:solidFill>
            <a:prstDash val="solid"/>
            <a:round/>
            <a:headEnd len="med" w="med" type="none"/>
            <a:tailEnd len="med" w="med" type="triangle"/>
          </a:ln>
        </p:spPr>
      </p:cxnSp>
      <p:sp>
        <p:nvSpPr>
          <p:cNvPr id="185" name="Google Shape;185;p23"/>
          <p:cNvSpPr txBox="1"/>
          <p:nvPr/>
        </p:nvSpPr>
        <p:spPr>
          <a:xfrm>
            <a:off x="495350" y="4758600"/>
            <a:ext cx="2017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t>2 poles 1 zero open loop</a:t>
            </a:r>
            <a:endParaRPr sz="1300"/>
          </a:p>
        </p:txBody>
      </p:sp>
      <p:sp>
        <p:nvSpPr>
          <p:cNvPr id="186" name="Google Shape;186;p23"/>
          <p:cNvSpPr txBox="1"/>
          <p:nvPr/>
        </p:nvSpPr>
        <p:spPr>
          <a:xfrm>
            <a:off x="3559400" y="4705125"/>
            <a:ext cx="37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t>plant= response + PD controller (3 poles 2 zero)</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4"/>
          <p:cNvSpPr txBox="1"/>
          <p:nvPr>
            <p:ph type="ctrTitle"/>
          </p:nvPr>
        </p:nvSpPr>
        <p:spPr>
          <a:xfrm>
            <a:off x="133600" y="679725"/>
            <a:ext cx="7772400" cy="49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600"/>
              </a:spcAft>
              <a:buClr>
                <a:schemeClr val="dk1"/>
              </a:buClr>
              <a:buSzPts val="1100"/>
              <a:buFont typeface="Arial"/>
              <a:buNone/>
            </a:pPr>
            <a:r>
              <a:rPr b="0" lang="en-US" sz="2900">
                <a:latin typeface="Georgia"/>
                <a:ea typeface="Georgia"/>
                <a:cs typeface="Georgia"/>
                <a:sym typeface="Georgia"/>
              </a:rPr>
              <a:t>PID Controller</a:t>
            </a:r>
            <a:endParaRPr b="0" sz="2900">
              <a:latin typeface="Georgia"/>
              <a:ea typeface="Georgia"/>
              <a:cs typeface="Georgia"/>
              <a:sym typeface="Georgia"/>
            </a:endParaRPr>
          </a:p>
        </p:txBody>
      </p:sp>
      <p:pic>
        <p:nvPicPr>
          <p:cNvPr id="192" name="Google Shape;192;p24"/>
          <p:cNvPicPr preferRelativeResize="0"/>
          <p:nvPr/>
        </p:nvPicPr>
        <p:blipFill>
          <a:blip r:embed="rId3">
            <a:alphaModFix/>
          </a:blip>
          <a:stretch>
            <a:fillRect/>
          </a:stretch>
        </p:blipFill>
        <p:spPr>
          <a:xfrm>
            <a:off x="2891475" y="3309845"/>
            <a:ext cx="3037475" cy="1459316"/>
          </a:xfrm>
          <a:prstGeom prst="rect">
            <a:avLst/>
          </a:prstGeom>
          <a:noFill/>
          <a:ln>
            <a:noFill/>
          </a:ln>
        </p:spPr>
      </p:pic>
      <p:pic>
        <p:nvPicPr>
          <p:cNvPr id="193" name="Google Shape;193;p24"/>
          <p:cNvPicPr preferRelativeResize="0"/>
          <p:nvPr/>
        </p:nvPicPr>
        <p:blipFill>
          <a:blip r:embed="rId4">
            <a:alphaModFix/>
          </a:blip>
          <a:stretch>
            <a:fillRect/>
          </a:stretch>
        </p:blipFill>
        <p:spPr>
          <a:xfrm>
            <a:off x="6021125" y="3296837"/>
            <a:ext cx="3037475" cy="1485350"/>
          </a:xfrm>
          <a:prstGeom prst="rect">
            <a:avLst/>
          </a:prstGeom>
          <a:noFill/>
          <a:ln>
            <a:noFill/>
          </a:ln>
        </p:spPr>
      </p:pic>
      <p:pic>
        <p:nvPicPr>
          <p:cNvPr id="194" name="Google Shape;194;p24"/>
          <p:cNvPicPr preferRelativeResize="0"/>
          <p:nvPr/>
        </p:nvPicPr>
        <p:blipFill>
          <a:blip r:embed="rId5">
            <a:alphaModFix/>
          </a:blip>
          <a:stretch>
            <a:fillRect/>
          </a:stretch>
        </p:blipFill>
        <p:spPr>
          <a:xfrm>
            <a:off x="6498550" y="1172150"/>
            <a:ext cx="2426425" cy="1942550"/>
          </a:xfrm>
          <a:prstGeom prst="rect">
            <a:avLst/>
          </a:prstGeom>
          <a:noFill/>
          <a:ln>
            <a:noFill/>
          </a:ln>
        </p:spPr>
      </p:pic>
      <p:sp>
        <p:nvSpPr>
          <p:cNvPr id="195" name="Google Shape;195;p24"/>
          <p:cNvSpPr txBox="1"/>
          <p:nvPr/>
        </p:nvSpPr>
        <p:spPr>
          <a:xfrm>
            <a:off x="3778925" y="4769175"/>
            <a:ext cx="1164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t>PDF controller</a:t>
            </a:r>
            <a:endParaRPr sz="1100"/>
          </a:p>
        </p:txBody>
      </p:sp>
      <p:sp>
        <p:nvSpPr>
          <p:cNvPr id="196" name="Google Shape;196;p24"/>
          <p:cNvSpPr txBox="1"/>
          <p:nvPr/>
        </p:nvSpPr>
        <p:spPr>
          <a:xfrm>
            <a:off x="6918425" y="4782175"/>
            <a:ext cx="1164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t>PIDF controller</a:t>
            </a:r>
            <a:endParaRPr sz="1100"/>
          </a:p>
        </p:txBody>
      </p:sp>
      <p:sp>
        <p:nvSpPr>
          <p:cNvPr id="197" name="Google Shape;197;p24"/>
          <p:cNvSpPr txBox="1"/>
          <p:nvPr/>
        </p:nvSpPr>
        <p:spPr>
          <a:xfrm>
            <a:off x="133600" y="1596975"/>
            <a:ext cx="6279000" cy="10929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50000"/>
              </a:lnSpc>
              <a:spcBef>
                <a:spcPts val="480"/>
              </a:spcBef>
              <a:spcAft>
                <a:spcPts val="0"/>
              </a:spcAft>
              <a:buClr>
                <a:schemeClr val="dk1"/>
              </a:buClr>
              <a:buSzPts val="1400"/>
              <a:buFont typeface="Georgia"/>
              <a:buChar char="●"/>
            </a:pPr>
            <a:r>
              <a:rPr lang="en-US">
                <a:solidFill>
                  <a:schemeClr val="dk1"/>
                </a:solidFill>
                <a:latin typeface="Georgia"/>
                <a:ea typeface="Georgia"/>
                <a:cs typeface="Georgia"/>
                <a:sym typeface="Georgia"/>
              </a:rPr>
              <a:t>Used MATLAB pidTuner for tuning the selected plant of the system</a:t>
            </a:r>
            <a:endParaRPr>
              <a:solidFill>
                <a:schemeClr val="dk1"/>
              </a:solidFill>
              <a:latin typeface="Georgia"/>
              <a:ea typeface="Georgia"/>
              <a:cs typeface="Georgia"/>
              <a:sym typeface="Georgia"/>
            </a:endParaRPr>
          </a:p>
          <a:p>
            <a:pPr indent="-317500" lvl="0" marL="457200" marR="0" rtl="0" algn="l">
              <a:lnSpc>
                <a:spcPct val="150000"/>
              </a:lnSpc>
              <a:spcBef>
                <a:spcPts val="0"/>
              </a:spcBef>
              <a:spcAft>
                <a:spcPts val="0"/>
              </a:spcAft>
              <a:buClr>
                <a:schemeClr val="dk1"/>
              </a:buClr>
              <a:buSzPts val="1400"/>
              <a:buFont typeface="Georgia"/>
              <a:buChar char="●"/>
            </a:pPr>
            <a:r>
              <a:rPr lang="en-US">
                <a:solidFill>
                  <a:schemeClr val="dk1"/>
                </a:solidFill>
                <a:latin typeface="Georgia"/>
                <a:ea typeface="Georgia"/>
                <a:cs typeface="Georgia"/>
                <a:sym typeface="Georgia"/>
              </a:rPr>
              <a:t>Optimal performance with PIDF controller</a:t>
            </a:r>
            <a:endParaRPr>
              <a:solidFill>
                <a:schemeClr val="dk1"/>
              </a:solidFill>
              <a:latin typeface="Georgia"/>
              <a:ea typeface="Georgia"/>
              <a:cs typeface="Georgia"/>
              <a:sym typeface="Georgia"/>
            </a:endParaRPr>
          </a:p>
          <a:p>
            <a:pPr indent="-336550" lvl="0" marL="457200" marR="0" rtl="0" algn="l">
              <a:lnSpc>
                <a:spcPct val="150000"/>
              </a:lnSpc>
              <a:spcBef>
                <a:spcPts val="0"/>
              </a:spcBef>
              <a:spcAft>
                <a:spcPts val="0"/>
              </a:spcAft>
              <a:buClr>
                <a:schemeClr val="dk1"/>
              </a:buClr>
              <a:buSzPts val="1700"/>
              <a:buFont typeface="Georgia"/>
              <a:buChar char="●"/>
            </a:pPr>
            <a:r>
              <a:rPr lang="en-US">
                <a:solidFill>
                  <a:schemeClr val="dk1"/>
                </a:solidFill>
                <a:latin typeface="Georgia"/>
                <a:ea typeface="Georgia"/>
                <a:cs typeface="Georgia"/>
                <a:sym typeface="Georgia"/>
              </a:rPr>
              <a:t>Observed oscillation using normal PD control with lower gain values </a:t>
            </a:r>
            <a:endParaRPr>
              <a:solidFill>
                <a:schemeClr val="dk1"/>
              </a:solidFill>
              <a:latin typeface="Georgia"/>
              <a:ea typeface="Georgia"/>
              <a:cs typeface="Georgia"/>
              <a:sym typeface="Georgia"/>
            </a:endParaRPr>
          </a:p>
        </p:txBody>
      </p:sp>
      <p:pic>
        <p:nvPicPr>
          <p:cNvPr id="198" name="Google Shape;198;p24"/>
          <p:cNvPicPr preferRelativeResize="0"/>
          <p:nvPr/>
        </p:nvPicPr>
        <p:blipFill>
          <a:blip r:embed="rId6">
            <a:alphaModFix/>
          </a:blip>
          <a:stretch>
            <a:fillRect/>
          </a:stretch>
        </p:blipFill>
        <p:spPr>
          <a:xfrm>
            <a:off x="50400" y="2925576"/>
            <a:ext cx="2748900" cy="20248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type="ctrTitle"/>
          </p:nvPr>
        </p:nvSpPr>
        <p:spPr>
          <a:xfrm>
            <a:off x="-659725" y="497800"/>
            <a:ext cx="7772400" cy="49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600"/>
              </a:spcAft>
              <a:buClr>
                <a:schemeClr val="dk1"/>
              </a:buClr>
              <a:buSzPts val="1100"/>
              <a:buFont typeface="Arial"/>
              <a:buNone/>
            </a:pPr>
            <a:r>
              <a:rPr b="0" lang="en-US" sz="2900">
                <a:latin typeface="Georgia"/>
                <a:ea typeface="Georgia"/>
                <a:cs typeface="Georgia"/>
                <a:sym typeface="Georgia"/>
              </a:rPr>
              <a:t>Pole Placement Controller</a:t>
            </a:r>
            <a:endParaRPr b="0" sz="2900">
              <a:latin typeface="Georgia"/>
              <a:ea typeface="Georgia"/>
              <a:cs typeface="Georgia"/>
              <a:sym typeface="Georgia"/>
            </a:endParaRPr>
          </a:p>
        </p:txBody>
      </p:sp>
      <p:pic>
        <p:nvPicPr>
          <p:cNvPr id="204" name="Google Shape;204;p25"/>
          <p:cNvPicPr preferRelativeResize="0"/>
          <p:nvPr/>
        </p:nvPicPr>
        <p:blipFill>
          <a:blip r:embed="rId3">
            <a:alphaModFix/>
          </a:blip>
          <a:stretch>
            <a:fillRect/>
          </a:stretch>
        </p:blipFill>
        <p:spPr>
          <a:xfrm>
            <a:off x="161975" y="3346137"/>
            <a:ext cx="1981200" cy="1438275"/>
          </a:xfrm>
          <a:prstGeom prst="rect">
            <a:avLst/>
          </a:prstGeom>
          <a:noFill/>
          <a:ln>
            <a:noFill/>
          </a:ln>
        </p:spPr>
      </p:pic>
      <p:pic>
        <p:nvPicPr>
          <p:cNvPr id="205" name="Google Shape;205;p25"/>
          <p:cNvPicPr preferRelativeResize="0"/>
          <p:nvPr/>
        </p:nvPicPr>
        <p:blipFill>
          <a:blip r:embed="rId4">
            <a:alphaModFix/>
          </a:blip>
          <a:stretch>
            <a:fillRect/>
          </a:stretch>
        </p:blipFill>
        <p:spPr>
          <a:xfrm>
            <a:off x="2332388" y="3346116"/>
            <a:ext cx="3127350" cy="1704284"/>
          </a:xfrm>
          <a:prstGeom prst="rect">
            <a:avLst/>
          </a:prstGeom>
          <a:noFill/>
          <a:ln>
            <a:noFill/>
          </a:ln>
        </p:spPr>
      </p:pic>
      <p:pic>
        <p:nvPicPr>
          <p:cNvPr id="206" name="Google Shape;206;p25"/>
          <p:cNvPicPr preferRelativeResize="0"/>
          <p:nvPr/>
        </p:nvPicPr>
        <p:blipFill>
          <a:blip r:embed="rId5">
            <a:alphaModFix/>
          </a:blip>
          <a:stretch>
            <a:fillRect/>
          </a:stretch>
        </p:blipFill>
        <p:spPr>
          <a:xfrm>
            <a:off x="5648950" y="3346137"/>
            <a:ext cx="3248050" cy="1756212"/>
          </a:xfrm>
          <a:prstGeom prst="rect">
            <a:avLst/>
          </a:prstGeom>
          <a:noFill/>
          <a:ln>
            <a:noFill/>
          </a:ln>
        </p:spPr>
      </p:pic>
      <p:pic>
        <p:nvPicPr>
          <p:cNvPr id="207" name="Google Shape;207;p25"/>
          <p:cNvPicPr preferRelativeResize="0"/>
          <p:nvPr/>
        </p:nvPicPr>
        <p:blipFill>
          <a:blip r:embed="rId6">
            <a:alphaModFix/>
          </a:blip>
          <a:stretch>
            <a:fillRect/>
          </a:stretch>
        </p:blipFill>
        <p:spPr>
          <a:xfrm>
            <a:off x="5648950" y="1478198"/>
            <a:ext cx="3127350" cy="1741578"/>
          </a:xfrm>
          <a:prstGeom prst="rect">
            <a:avLst/>
          </a:prstGeom>
          <a:noFill/>
          <a:ln>
            <a:noFill/>
          </a:ln>
        </p:spPr>
      </p:pic>
      <p:sp>
        <p:nvSpPr>
          <p:cNvPr id="208" name="Google Shape;208;p25"/>
          <p:cNvSpPr txBox="1"/>
          <p:nvPr/>
        </p:nvSpPr>
        <p:spPr>
          <a:xfrm>
            <a:off x="161975" y="1122588"/>
            <a:ext cx="5133900" cy="2016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50000"/>
              </a:lnSpc>
              <a:spcBef>
                <a:spcPts val="480"/>
              </a:spcBef>
              <a:spcAft>
                <a:spcPts val="0"/>
              </a:spcAft>
              <a:buClr>
                <a:schemeClr val="dk1"/>
              </a:buClr>
              <a:buSzPts val="1400"/>
              <a:buFont typeface="Georgia"/>
              <a:buChar char="●"/>
            </a:pPr>
            <a:r>
              <a:rPr lang="en-US">
                <a:solidFill>
                  <a:schemeClr val="dk1"/>
                </a:solidFill>
                <a:latin typeface="Georgia"/>
                <a:ea typeface="Georgia"/>
                <a:cs typeface="Georgia"/>
                <a:sym typeface="Georgia"/>
              </a:rPr>
              <a:t>Addition of controller zeros to cancel comlex poles of the system</a:t>
            </a:r>
            <a:endParaRPr>
              <a:solidFill>
                <a:schemeClr val="dk1"/>
              </a:solidFill>
              <a:latin typeface="Georgia"/>
              <a:ea typeface="Georgia"/>
              <a:cs typeface="Georgia"/>
              <a:sym typeface="Georgia"/>
            </a:endParaRPr>
          </a:p>
          <a:p>
            <a:pPr indent="-317500" lvl="0" marL="457200" marR="0" rtl="0" algn="l">
              <a:lnSpc>
                <a:spcPct val="150000"/>
              </a:lnSpc>
              <a:spcBef>
                <a:spcPts val="0"/>
              </a:spcBef>
              <a:spcAft>
                <a:spcPts val="0"/>
              </a:spcAft>
              <a:buClr>
                <a:schemeClr val="dk1"/>
              </a:buClr>
              <a:buSzPts val="1400"/>
              <a:buFont typeface="Georgia"/>
              <a:buChar char="●"/>
            </a:pPr>
            <a:r>
              <a:rPr lang="en-US">
                <a:solidFill>
                  <a:schemeClr val="dk1"/>
                </a:solidFill>
                <a:latin typeface="Georgia"/>
                <a:ea typeface="Georgia"/>
                <a:cs typeface="Georgia"/>
                <a:sym typeface="Georgia"/>
              </a:rPr>
              <a:t>Controller poles taken at -0.5,0 and -1 initially</a:t>
            </a:r>
            <a:endParaRPr>
              <a:solidFill>
                <a:schemeClr val="dk1"/>
              </a:solidFill>
              <a:latin typeface="Georgia"/>
              <a:ea typeface="Georgia"/>
              <a:cs typeface="Georgia"/>
              <a:sym typeface="Georgia"/>
            </a:endParaRPr>
          </a:p>
          <a:p>
            <a:pPr indent="-317500" lvl="0" marL="457200" marR="0" rtl="0" algn="l">
              <a:lnSpc>
                <a:spcPct val="150000"/>
              </a:lnSpc>
              <a:spcBef>
                <a:spcPts val="0"/>
              </a:spcBef>
              <a:spcAft>
                <a:spcPts val="0"/>
              </a:spcAft>
              <a:buClr>
                <a:schemeClr val="dk1"/>
              </a:buClr>
              <a:buSzPts val="1400"/>
              <a:buFont typeface="Georgia"/>
              <a:buChar char="●"/>
            </a:pPr>
            <a:r>
              <a:rPr lang="en-US">
                <a:solidFill>
                  <a:schemeClr val="dk1"/>
                </a:solidFill>
                <a:latin typeface="Georgia"/>
                <a:ea typeface="Georgia"/>
                <a:cs typeface="Georgia"/>
                <a:sym typeface="Georgia"/>
              </a:rPr>
              <a:t>controller tuned to get optimal overshoot% with </a:t>
            </a:r>
            <a:r>
              <a:rPr lang="en-US">
                <a:solidFill>
                  <a:schemeClr val="dk1"/>
                </a:solidFill>
                <a:latin typeface="Georgia"/>
                <a:ea typeface="Georgia"/>
                <a:cs typeface="Georgia"/>
                <a:sym typeface="Georgia"/>
              </a:rPr>
              <a:t>adjusting</a:t>
            </a:r>
            <a:r>
              <a:rPr lang="en-US">
                <a:solidFill>
                  <a:schemeClr val="dk1"/>
                </a:solidFill>
                <a:latin typeface="Georgia"/>
                <a:ea typeface="Georgia"/>
                <a:cs typeface="Georgia"/>
                <a:sym typeface="Georgia"/>
              </a:rPr>
              <a:t> faster and slower response through changing pole from 0 and -1</a:t>
            </a:r>
            <a:endParaRPr/>
          </a:p>
        </p:txBody>
      </p:sp>
      <p:pic>
        <p:nvPicPr>
          <p:cNvPr id="209" name="Google Shape;209;p25"/>
          <p:cNvPicPr preferRelativeResize="0"/>
          <p:nvPr/>
        </p:nvPicPr>
        <p:blipFill>
          <a:blip r:embed="rId7">
            <a:alphaModFix/>
          </a:blip>
          <a:stretch>
            <a:fillRect/>
          </a:stretch>
        </p:blipFill>
        <p:spPr>
          <a:xfrm>
            <a:off x="5792425" y="497800"/>
            <a:ext cx="1732275" cy="98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txBox="1"/>
          <p:nvPr>
            <p:ph type="ctrTitle"/>
          </p:nvPr>
        </p:nvSpPr>
        <p:spPr>
          <a:xfrm>
            <a:off x="685800" y="507475"/>
            <a:ext cx="7772400" cy="49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600"/>
              </a:spcAft>
              <a:buClr>
                <a:schemeClr val="dk1"/>
              </a:buClr>
              <a:buSzPts val="1100"/>
              <a:buFont typeface="Arial"/>
              <a:buNone/>
            </a:pPr>
            <a:r>
              <a:rPr b="0" lang="en-US" sz="2900">
                <a:latin typeface="Georgia"/>
                <a:ea typeface="Georgia"/>
                <a:cs typeface="Georgia"/>
                <a:sym typeface="Georgia"/>
              </a:rPr>
              <a:t>Lag Controller</a:t>
            </a:r>
            <a:endParaRPr b="0" sz="2900">
              <a:latin typeface="Georgia"/>
              <a:ea typeface="Georgia"/>
              <a:cs typeface="Georgia"/>
              <a:sym typeface="Georgia"/>
            </a:endParaRPr>
          </a:p>
        </p:txBody>
      </p:sp>
      <p:sp>
        <p:nvSpPr>
          <p:cNvPr id="215" name="Google Shape;215;p26"/>
          <p:cNvSpPr txBox="1"/>
          <p:nvPr/>
        </p:nvSpPr>
        <p:spPr>
          <a:xfrm>
            <a:off x="19350" y="1024075"/>
            <a:ext cx="7260600" cy="1800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eorgia"/>
              <a:buChar char="●"/>
            </a:pPr>
            <a:r>
              <a:rPr lang="en-US">
                <a:latin typeface="Georgia"/>
                <a:ea typeface="Georgia"/>
                <a:cs typeface="Georgia"/>
                <a:sym typeface="Georgia"/>
              </a:rPr>
              <a:t>Considering the 3 pole 2 zero model to design a Lag controller.</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US">
                <a:latin typeface="Georgia"/>
                <a:ea typeface="Georgia"/>
                <a:cs typeface="Georgia"/>
                <a:sym typeface="Georgia"/>
              </a:rPr>
              <a:t>Designed a Lag controller using the MATLAB Sisotool with the default values:</a:t>
            </a:r>
            <a:br>
              <a:rPr lang="en-US">
                <a:latin typeface="Georgia"/>
                <a:ea typeface="Georgia"/>
                <a:cs typeface="Georgia"/>
                <a:sym typeface="Georgia"/>
              </a:rPr>
            </a:br>
            <a:r>
              <a:rPr lang="en-US">
                <a:latin typeface="Georgia"/>
                <a:ea typeface="Georgia"/>
                <a:cs typeface="Georgia"/>
                <a:sym typeface="Georgia"/>
              </a:rPr>
              <a:t>                                            </a:t>
            </a:r>
            <a:r>
              <a:rPr lang="en-US" sz="1700">
                <a:latin typeface="Georgia"/>
                <a:ea typeface="Georgia"/>
                <a:cs typeface="Georgia"/>
                <a:sym typeface="Georgia"/>
              </a:rPr>
              <a:t>        </a:t>
            </a:r>
            <a:r>
              <a:rPr b="1" lang="en-US" sz="1300">
                <a:solidFill>
                  <a:schemeClr val="dk1"/>
                </a:solidFill>
                <a:latin typeface="Georgia"/>
                <a:ea typeface="Georgia"/>
                <a:cs typeface="Georgia"/>
                <a:sym typeface="Georgia"/>
              </a:rPr>
              <a:t>Dz   =   0.30135 (z-0.99)</a:t>
            </a:r>
            <a:endParaRPr b="1" sz="1300">
              <a:solidFill>
                <a:schemeClr val="dk1"/>
              </a:solidFill>
              <a:latin typeface="Georgia"/>
              <a:ea typeface="Georgia"/>
              <a:cs typeface="Georgia"/>
              <a:sym typeface="Georgia"/>
            </a:endParaRPr>
          </a:p>
          <a:p>
            <a:pPr indent="0" lvl="0" marL="457200" rtl="0" algn="l">
              <a:lnSpc>
                <a:spcPct val="115000"/>
              </a:lnSpc>
              <a:spcBef>
                <a:spcPts val="0"/>
              </a:spcBef>
              <a:spcAft>
                <a:spcPts val="0"/>
              </a:spcAft>
              <a:buNone/>
            </a:pPr>
            <a:r>
              <a:rPr b="1" lang="en-US" sz="1300">
                <a:solidFill>
                  <a:schemeClr val="dk1"/>
                </a:solidFill>
                <a:latin typeface="Georgia"/>
                <a:ea typeface="Georgia"/>
                <a:cs typeface="Georgia"/>
                <a:sym typeface="Georgia"/>
              </a:rPr>
              <a:t>                                                                   ----------------------</a:t>
            </a:r>
            <a:endParaRPr b="1" sz="1300">
              <a:solidFill>
                <a:schemeClr val="dk1"/>
              </a:solidFill>
              <a:latin typeface="Georgia"/>
              <a:ea typeface="Georgia"/>
              <a:cs typeface="Georgia"/>
              <a:sym typeface="Georgia"/>
            </a:endParaRPr>
          </a:p>
          <a:p>
            <a:pPr indent="0" lvl="0" marL="457200" rtl="0" algn="l">
              <a:lnSpc>
                <a:spcPct val="115000"/>
              </a:lnSpc>
              <a:spcBef>
                <a:spcPts val="0"/>
              </a:spcBef>
              <a:spcAft>
                <a:spcPts val="0"/>
              </a:spcAft>
              <a:buNone/>
            </a:pPr>
            <a:r>
              <a:rPr b="1" lang="en-US" sz="1300">
                <a:solidFill>
                  <a:schemeClr val="dk1"/>
                </a:solidFill>
                <a:latin typeface="Georgia"/>
                <a:ea typeface="Georgia"/>
                <a:cs typeface="Georgia"/>
                <a:sym typeface="Georgia"/>
              </a:rPr>
              <a:t>        	                                                                (z-0.999)</a:t>
            </a:r>
            <a:endParaRPr b="1" sz="1300">
              <a:solidFill>
                <a:schemeClr val="dk1"/>
              </a:solidFill>
              <a:latin typeface="Georgia"/>
              <a:ea typeface="Georgia"/>
              <a:cs typeface="Georgia"/>
              <a:sym typeface="Georgia"/>
            </a:endParaRPr>
          </a:p>
          <a:p>
            <a:pPr indent="-311150" lvl="0" marL="457200" rtl="0" algn="l">
              <a:lnSpc>
                <a:spcPct val="115000"/>
              </a:lnSpc>
              <a:spcBef>
                <a:spcPts val="0"/>
              </a:spcBef>
              <a:spcAft>
                <a:spcPts val="0"/>
              </a:spcAft>
              <a:buClr>
                <a:schemeClr val="dk1"/>
              </a:buClr>
              <a:buSzPts val="1300"/>
              <a:buFont typeface="Georgia"/>
              <a:buChar char="●"/>
            </a:pPr>
            <a:r>
              <a:rPr lang="en-US">
                <a:latin typeface="Georgia"/>
                <a:ea typeface="Georgia"/>
                <a:cs typeface="Georgia"/>
                <a:sym typeface="Georgia"/>
              </a:rPr>
              <a:t>From the step response below you can observe that with a small gain, the system is </a:t>
            </a:r>
            <a:endParaRPr>
              <a:latin typeface="Georgia"/>
              <a:ea typeface="Georgia"/>
              <a:cs typeface="Georgia"/>
              <a:sym typeface="Georgia"/>
            </a:endParaRPr>
          </a:p>
          <a:p>
            <a:pPr indent="0" lvl="0" marL="457200" rtl="0" algn="l">
              <a:lnSpc>
                <a:spcPct val="115000"/>
              </a:lnSpc>
              <a:spcBef>
                <a:spcPts val="0"/>
              </a:spcBef>
              <a:spcAft>
                <a:spcPts val="0"/>
              </a:spcAft>
              <a:buNone/>
            </a:pPr>
            <a:r>
              <a:rPr lang="en-US">
                <a:latin typeface="Georgia"/>
                <a:ea typeface="Georgia"/>
                <a:cs typeface="Georgia"/>
                <a:sym typeface="Georgia"/>
              </a:rPr>
              <a:t>not able to reach the steady state and with a big gain, the System becomes unstable</a:t>
            </a:r>
            <a:endParaRPr>
              <a:latin typeface="Georgia"/>
              <a:ea typeface="Georgia"/>
              <a:cs typeface="Georgia"/>
              <a:sym typeface="Georgia"/>
            </a:endParaRPr>
          </a:p>
        </p:txBody>
      </p:sp>
      <p:pic>
        <p:nvPicPr>
          <p:cNvPr id="216" name="Google Shape;216;p26"/>
          <p:cNvPicPr preferRelativeResize="0"/>
          <p:nvPr/>
        </p:nvPicPr>
        <p:blipFill>
          <a:blip r:embed="rId3">
            <a:alphaModFix/>
          </a:blip>
          <a:stretch>
            <a:fillRect/>
          </a:stretch>
        </p:blipFill>
        <p:spPr>
          <a:xfrm>
            <a:off x="6743100" y="638575"/>
            <a:ext cx="2324025" cy="727425"/>
          </a:xfrm>
          <a:prstGeom prst="rect">
            <a:avLst/>
          </a:prstGeom>
          <a:noFill/>
          <a:ln>
            <a:noFill/>
          </a:ln>
          <a:effectLst>
            <a:outerShdw blurRad="57150" rotWithShape="0" algn="bl" dir="5400000" dist="19050">
              <a:srgbClr val="000000">
                <a:alpha val="50000"/>
              </a:srgbClr>
            </a:outerShdw>
          </a:effectLst>
        </p:spPr>
      </p:pic>
      <p:pic>
        <p:nvPicPr>
          <p:cNvPr id="217" name="Google Shape;217;p26"/>
          <p:cNvPicPr preferRelativeResize="0"/>
          <p:nvPr/>
        </p:nvPicPr>
        <p:blipFill>
          <a:blip r:embed="rId4">
            <a:alphaModFix/>
          </a:blip>
          <a:stretch>
            <a:fillRect/>
          </a:stretch>
        </p:blipFill>
        <p:spPr>
          <a:xfrm>
            <a:off x="7197823" y="1657501"/>
            <a:ext cx="1779552" cy="2016300"/>
          </a:xfrm>
          <a:prstGeom prst="rect">
            <a:avLst/>
          </a:prstGeom>
          <a:noFill/>
          <a:ln>
            <a:noFill/>
          </a:ln>
          <a:effectLst>
            <a:outerShdw blurRad="57150" rotWithShape="0" algn="bl" dir="5400000" dist="19050">
              <a:srgbClr val="000000">
                <a:alpha val="50000"/>
              </a:srgbClr>
            </a:outerShdw>
          </a:effectLst>
        </p:spPr>
      </p:pic>
      <p:pic>
        <p:nvPicPr>
          <p:cNvPr id="218" name="Google Shape;218;p26"/>
          <p:cNvPicPr preferRelativeResize="0"/>
          <p:nvPr/>
        </p:nvPicPr>
        <p:blipFill>
          <a:blip r:embed="rId5">
            <a:alphaModFix/>
          </a:blip>
          <a:stretch>
            <a:fillRect/>
          </a:stretch>
        </p:blipFill>
        <p:spPr>
          <a:xfrm>
            <a:off x="7121625" y="3768552"/>
            <a:ext cx="1908100" cy="1055250"/>
          </a:xfrm>
          <a:prstGeom prst="rect">
            <a:avLst/>
          </a:prstGeom>
          <a:noFill/>
          <a:ln>
            <a:noFill/>
          </a:ln>
          <a:effectLst>
            <a:outerShdw blurRad="57150" rotWithShape="0" algn="bl" dir="5400000" dist="19050">
              <a:srgbClr val="000000">
                <a:alpha val="50000"/>
              </a:srgbClr>
            </a:outerShdw>
          </a:effectLst>
        </p:spPr>
      </p:pic>
      <p:pic>
        <p:nvPicPr>
          <p:cNvPr id="219" name="Google Shape;219;p26"/>
          <p:cNvPicPr preferRelativeResize="0"/>
          <p:nvPr/>
        </p:nvPicPr>
        <p:blipFill>
          <a:blip r:embed="rId6">
            <a:alphaModFix/>
          </a:blip>
          <a:stretch>
            <a:fillRect/>
          </a:stretch>
        </p:blipFill>
        <p:spPr>
          <a:xfrm>
            <a:off x="2503000" y="2789725"/>
            <a:ext cx="3550441" cy="2016300"/>
          </a:xfrm>
          <a:prstGeom prst="rect">
            <a:avLst/>
          </a:prstGeom>
          <a:noFill/>
          <a:ln>
            <a:noFill/>
          </a:ln>
          <a:effectLst>
            <a:outerShdw blurRad="57150" rotWithShape="0" algn="bl" dir="5400000" dist="19050">
              <a:srgbClr val="000000">
                <a:alpha val="50000"/>
              </a:srgbClr>
            </a:outerShdw>
          </a:effectLst>
        </p:spPr>
      </p:pic>
      <p:sp>
        <p:nvSpPr>
          <p:cNvPr id="220" name="Google Shape;220;p26"/>
          <p:cNvSpPr txBox="1"/>
          <p:nvPr/>
        </p:nvSpPr>
        <p:spPr>
          <a:xfrm>
            <a:off x="7356068" y="1289788"/>
            <a:ext cx="1211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800">
                <a:latin typeface="Georgia"/>
                <a:ea typeface="Georgia"/>
                <a:cs typeface="Georgia"/>
                <a:sym typeface="Georgia"/>
              </a:rPr>
              <a:t>3 pole 2 zero model</a:t>
            </a:r>
            <a:endParaRPr i="1" sz="800">
              <a:latin typeface="Georgia"/>
              <a:ea typeface="Georgia"/>
              <a:cs typeface="Georgia"/>
              <a:sym typeface="Georgia"/>
            </a:endParaRPr>
          </a:p>
        </p:txBody>
      </p:sp>
      <p:sp>
        <p:nvSpPr>
          <p:cNvPr id="221" name="Google Shape;221;p26"/>
          <p:cNvSpPr txBox="1"/>
          <p:nvPr/>
        </p:nvSpPr>
        <p:spPr>
          <a:xfrm>
            <a:off x="3267980" y="4823800"/>
            <a:ext cx="2020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800">
                <a:latin typeface="Georgia"/>
                <a:ea typeface="Georgia"/>
                <a:cs typeface="Georgia"/>
                <a:sym typeface="Georgia"/>
              </a:rPr>
              <a:t>Lag Controller Step Response</a:t>
            </a:r>
            <a:endParaRPr i="1" sz="800">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ctrTitle"/>
          </p:nvPr>
        </p:nvSpPr>
        <p:spPr>
          <a:xfrm>
            <a:off x="685800" y="507475"/>
            <a:ext cx="7772400" cy="49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600"/>
              </a:spcAft>
              <a:buClr>
                <a:schemeClr val="dk1"/>
              </a:buClr>
              <a:buSzPts val="1100"/>
              <a:buFont typeface="Arial"/>
              <a:buNone/>
            </a:pPr>
            <a:r>
              <a:rPr b="0" lang="en-US" sz="2900">
                <a:latin typeface="Georgia"/>
                <a:ea typeface="Georgia"/>
                <a:cs typeface="Georgia"/>
                <a:sym typeface="Georgia"/>
              </a:rPr>
              <a:t>Lead Controller</a:t>
            </a:r>
            <a:endParaRPr b="0" sz="2900">
              <a:latin typeface="Georgia"/>
              <a:ea typeface="Georgia"/>
              <a:cs typeface="Georgia"/>
              <a:sym typeface="Georgia"/>
            </a:endParaRPr>
          </a:p>
        </p:txBody>
      </p:sp>
      <p:sp>
        <p:nvSpPr>
          <p:cNvPr id="227" name="Google Shape;227;p27"/>
          <p:cNvSpPr txBox="1"/>
          <p:nvPr/>
        </p:nvSpPr>
        <p:spPr>
          <a:xfrm>
            <a:off x="19350" y="947875"/>
            <a:ext cx="7487700" cy="1740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eorgia"/>
              <a:buChar char="●"/>
            </a:pPr>
            <a:r>
              <a:rPr lang="en-US">
                <a:latin typeface="Georgia"/>
                <a:ea typeface="Georgia"/>
                <a:cs typeface="Georgia"/>
                <a:sym typeface="Georgia"/>
              </a:rPr>
              <a:t>Considering the 3 pole 2 zero model to design a Lag controller.</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US">
                <a:latin typeface="Georgia"/>
                <a:ea typeface="Georgia"/>
                <a:cs typeface="Georgia"/>
                <a:sym typeface="Georgia"/>
              </a:rPr>
              <a:t>Designed a Lag controller using the MATLAB Sisotool with the default values:</a:t>
            </a:r>
            <a:br>
              <a:rPr lang="en-US">
                <a:latin typeface="Georgia"/>
                <a:ea typeface="Georgia"/>
                <a:cs typeface="Georgia"/>
                <a:sym typeface="Georgia"/>
              </a:rPr>
            </a:br>
            <a:r>
              <a:rPr lang="en-US">
                <a:latin typeface="Georgia"/>
                <a:ea typeface="Georgia"/>
                <a:cs typeface="Georgia"/>
                <a:sym typeface="Georgia"/>
              </a:rPr>
              <a:t>                                            </a:t>
            </a:r>
            <a:r>
              <a:rPr lang="en-US" sz="1700">
                <a:latin typeface="Georgia"/>
                <a:ea typeface="Georgia"/>
                <a:cs typeface="Georgia"/>
                <a:sym typeface="Georgia"/>
              </a:rPr>
              <a:t> </a:t>
            </a:r>
            <a:r>
              <a:rPr b="1" lang="en-US" sz="1000">
                <a:solidFill>
                  <a:schemeClr val="dk1"/>
                </a:solidFill>
                <a:latin typeface="Georgia"/>
                <a:ea typeface="Georgia"/>
                <a:cs typeface="Georgia"/>
                <a:sym typeface="Georgia"/>
              </a:rPr>
              <a:t>         </a:t>
            </a:r>
            <a:r>
              <a:rPr b="1" lang="en-US" sz="1300">
                <a:solidFill>
                  <a:schemeClr val="dk1"/>
                </a:solidFill>
                <a:latin typeface="Georgia"/>
                <a:ea typeface="Georgia"/>
                <a:cs typeface="Georgia"/>
                <a:sym typeface="Georgia"/>
              </a:rPr>
              <a:t>Dz  =  2.9865 (z-0.999)</a:t>
            </a:r>
            <a:endParaRPr b="1" sz="1300">
              <a:solidFill>
                <a:schemeClr val="dk1"/>
              </a:solidFill>
              <a:latin typeface="Georgia"/>
              <a:ea typeface="Georgia"/>
              <a:cs typeface="Georgia"/>
              <a:sym typeface="Georgia"/>
            </a:endParaRPr>
          </a:p>
          <a:p>
            <a:pPr indent="0" lvl="0" marL="457200" rtl="0" algn="l">
              <a:spcBef>
                <a:spcPts val="0"/>
              </a:spcBef>
              <a:spcAft>
                <a:spcPts val="0"/>
              </a:spcAft>
              <a:buNone/>
            </a:pPr>
            <a:r>
              <a:rPr b="1" lang="en-US" sz="1300">
                <a:solidFill>
                  <a:schemeClr val="dk1"/>
                </a:solidFill>
                <a:latin typeface="Georgia"/>
                <a:ea typeface="Georgia"/>
                <a:cs typeface="Georgia"/>
                <a:sym typeface="Georgia"/>
              </a:rPr>
              <a:t>                                                                ---------------------</a:t>
            </a:r>
            <a:endParaRPr b="1" sz="1300">
              <a:solidFill>
                <a:schemeClr val="dk1"/>
              </a:solidFill>
              <a:latin typeface="Georgia"/>
              <a:ea typeface="Georgia"/>
              <a:cs typeface="Georgia"/>
              <a:sym typeface="Georgia"/>
            </a:endParaRPr>
          </a:p>
          <a:p>
            <a:pPr indent="457200" lvl="0" marL="1828800" rtl="0" algn="l">
              <a:spcBef>
                <a:spcPts val="0"/>
              </a:spcBef>
              <a:spcAft>
                <a:spcPts val="0"/>
              </a:spcAft>
              <a:buNone/>
            </a:pPr>
            <a:r>
              <a:rPr b="1" lang="en-US" sz="1300">
                <a:solidFill>
                  <a:schemeClr val="dk1"/>
                </a:solidFill>
                <a:latin typeface="Georgia"/>
                <a:ea typeface="Georgia"/>
                <a:cs typeface="Georgia"/>
                <a:sym typeface="Georgia"/>
              </a:rPr>
              <a:t>                         (z-0.99)</a:t>
            </a:r>
            <a:endParaRPr sz="1700">
              <a:latin typeface="Georgia"/>
              <a:ea typeface="Georgia"/>
              <a:cs typeface="Georgia"/>
              <a:sym typeface="Georgia"/>
            </a:endParaRPr>
          </a:p>
          <a:p>
            <a:pPr indent="-317500" lvl="0" marL="457200" rtl="0" algn="l">
              <a:lnSpc>
                <a:spcPct val="115000"/>
              </a:lnSpc>
              <a:spcBef>
                <a:spcPts val="0"/>
              </a:spcBef>
              <a:spcAft>
                <a:spcPts val="0"/>
              </a:spcAft>
              <a:buSzPts val="1400"/>
              <a:buFont typeface="Georgia"/>
              <a:buChar char="●"/>
            </a:pPr>
            <a:r>
              <a:rPr lang="en-US">
                <a:latin typeface="Georgia"/>
                <a:ea typeface="Georgia"/>
                <a:cs typeface="Georgia"/>
                <a:sym typeface="Georgia"/>
              </a:rPr>
              <a:t>From the step response below, you can observe that the system output goes </a:t>
            </a:r>
            <a:endParaRPr>
              <a:latin typeface="Georgia"/>
              <a:ea typeface="Georgia"/>
              <a:cs typeface="Georgia"/>
              <a:sym typeface="Georgia"/>
            </a:endParaRPr>
          </a:p>
          <a:p>
            <a:pPr indent="0" lvl="0" marL="457200" rtl="0" algn="l">
              <a:lnSpc>
                <a:spcPct val="115000"/>
              </a:lnSpc>
              <a:spcBef>
                <a:spcPts val="0"/>
              </a:spcBef>
              <a:spcAft>
                <a:spcPts val="0"/>
              </a:spcAft>
              <a:buNone/>
            </a:pPr>
            <a:r>
              <a:rPr lang="en-US">
                <a:latin typeface="Georgia"/>
                <a:ea typeface="Georgia"/>
                <a:cs typeface="Georgia"/>
                <a:sym typeface="Georgia"/>
              </a:rPr>
              <a:t>high for an initial spike and then destabilizes after a very short time.</a:t>
            </a:r>
            <a:endParaRPr>
              <a:latin typeface="Georgia"/>
              <a:ea typeface="Georgia"/>
              <a:cs typeface="Georgia"/>
              <a:sym typeface="Georgia"/>
            </a:endParaRPr>
          </a:p>
        </p:txBody>
      </p:sp>
      <p:pic>
        <p:nvPicPr>
          <p:cNvPr id="228" name="Google Shape;228;p27"/>
          <p:cNvPicPr preferRelativeResize="0"/>
          <p:nvPr/>
        </p:nvPicPr>
        <p:blipFill>
          <a:blip r:embed="rId3">
            <a:alphaModFix/>
          </a:blip>
          <a:stretch>
            <a:fillRect/>
          </a:stretch>
        </p:blipFill>
        <p:spPr>
          <a:xfrm>
            <a:off x="6743100" y="638575"/>
            <a:ext cx="2324025" cy="727425"/>
          </a:xfrm>
          <a:prstGeom prst="rect">
            <a:avLst/>
          </a:prstGeom>
          <a:noFill/>
          <a:ln>
            <a:noFill/>
          </a:ln>
          <a:effectLst>
            <a:outerShdw blurRad="57150" rotWithShape="0" algn="bl" dir="5400000" dist="19050">
              <a:srgbClr val="000000">
                <a:alpha val="50000"/>
              </a:srgbClr>
            </a:outerShdw>
          </a:effectLst>
        </p:spPr>
      </p:pic>
      <p:sp>
        <p:nvSpPr>
          <p:cNvPr id="229" name="Google Shape;229;p27"/>
          <p:cNvSpPr txBox="1"/>
          <p:nvPr/>
        </p:nvSpPr>
        <p:spPr>
          <a:xfrm>
            <a:off x="7356068" y="1289788"/>
            <a:ext cx="1211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800">
                <a:latin typeface="Georgia"/>
                <a:ea typeface="Georgia"/>
                <a:cs typeface="Georgia"/>
                <a:sym typeface="Georgia"/>
              </a:rPr>
              <a:t>3 pole 2 zero model</a:t>
            </a:r>
            <a:endParaRPr i="1" sz="800">
              <a:latin typeface="Georgia"/>
              <a:ea typeface="Georgia"/>
              <a:cs typeface="Georgia"/>
              <a:sym typeface="Georgia"/>
            </a:endParaRPr>
          </a:p>
        </p:txBody>
      </p:sp>
      <p:pic>
        <p:nvPicPr>
          <p:cNvPr id="230" name="Google Shape;230;p27"/>
          <p:cNvPicPr preferRelativeResize="0"/>
          <p:nvPr/>
        </p:nvPicPr>
        <p:blipFill>
          <a:blip r:embed="rId4">
            <a:alphaModFix/>
          </a:blip>
          <a:stretch>
            <a:fillRect/>
          </a:stretch>
        </p:blipFill>
        <p:spPr>
          <a:xfrm>
            <a:off x="7227363" y="1715813"/>
            <a:ext cx="1696622" cy="1934525"/>
          </a:xfrm>
          <a:prstGeom prst="rect">
            <a:avLst/>
          </a:prstGeom>
          <a:noFill/>
          <a:ln>
            <a:noFill/>
          </a:ln>
          <a:effectLst>
            <a:outerShdw blurRad="57150" rotWithShape="0" algn="bl" dir="5400000" dist="19050">
              <a:srgbClr val="000000">
                <a:alpha val="50000"/>
              </a:srgbClr>
            </a:outerShdw>
          </a:effectLst>
        </p:spPr>
      </p:pic>
      <p:pic>
        <p:nvPicPr>
          <p:cNvPr id="231" name="Google Shape;231;p27"/>
          <p:cNvPicPr preferRelativeResize="0"/>
          <p:nvPr/>
        </p:nvPicPr>
        <p:blipFill>
          <a:blip r:embed="rId5">
            <a:alphaModFix/>
          </a:blip>
          <a:stretch>
            <a:fillRect/>
          </a:stretch>
        </p:blipFill>
        <p:spPr>
          <a:xfrm>
            <a:off x="7035723" y="3829850"/>
            <a:ext cx="2031414" cy="1128575"/>
          </a:xfrm>
          <a:prstGeom prst="rect">
            <a:avLst/>
          </a:prstGeom>
          <a:noFill/>
          <a:ln>
            <a:noFill/>
          </a:ln>
          <a:effectLst>
            <a:outerShdw blurRad="57150" rotWithShape="0" algn="bl" dir="5400000" dist="19050">
              <a:srgbClr val="000000">
                <a:alpha val="50000"/>
              </a:srgbClr>
            </a:outerShdw>
          </a:effectLst>
        </p:spPr>
      </p:pic>
      <p:pic>
        <p:nvPicPr>
          <p:cNvPr id="232" name="Google Shape;232;p27"/>
          <p:cNvPicPr preferRelativeResize="0"/>
          <p:nvPr/>
        </p:nvPicPr>
        <p:blipFill rotWithShape="1">
          <a:blip r:embed="rId6">
            <a:alphaModFix/>
          </a:blip>
          <a:srcRect b="0" l="0" r="0" t="0"/>
          <a:stretch/>
        </p:blipFill>
        <p:spPr>
          <a:xfrm>
            <a:off x="2425425" y="2716550"/>
            <a:ext cx="3671375" cy="1980625"/>
          </a:xfrm>
          <a:prstGeom prst="rect">
            <a:avLst/>
          </a:prstGeom>
          <a:noFill/>
          <a:ln>
            <a:noFill/>
          </a:ln>
          <a:effectLst>
            <a:outerShdw blurRad="57150" rotWithShape="0" algn="bl" dir="5400000" dist="19050">
              <a:srgbClr val="000000">
                <a:alpha val="50000"/>
              </a:srgbClr>
            </a:outerShdw>
          </a:effectLst>
        </p:spPr>
      </p:pic>
      <p:sp>
        <p:nvSpPr>
          <p:cNvPr id="233" name="Google Shape;233;p27"/>
          <p:cNvSpPr txBox="1"/>
          <p:nvPr/>
        </p:nvSpPr>
        <p:spPr>
          <a:xfrm>
            <a:off x="3294905" y="4693750"/>
            <a:ext cx="2020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800">
                <a:latin typeface="Georgia"/>
                <a:ea typeface="Georgia"/>
                <a:cs typeface="Georgia"/>
                <a:sym typeface="Georgia"/>
              </a:rPr>
              <a:t>Lead </a:t>
            </a:r>
            <a:r>
              <a:rPr i="1" lang="en-US" sz="800">
                <a:latin typeface="Georgia"/>
                <a:ea typeface="Georgia"/>
                <a:cs typeface="Georgia"/>
                <a:sym typeface="Georgia"/>
              </a:rPr>
              <a:t>Controller Step Response</a:t>
            </a:r>
            <a:endParaRPr i="1" sz="800">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ctrTitle"/>
          </p:nvPr>
        </p:nvSpPr>
        <p:spPr>
          <a:xfrm>
            <a:off x="685800" y="583675"/>
            <a:ext cx="7772400" cy="49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600"/>
              </a:spcAft>
              <a:buClr>
                <a:schemeClr val="dk1"/>
              </a:buClr>
              <a:buSzPts val="1100"/>
              <a:buFont typeface="Arial"/>
              <a:buNone/>
            </a:pPr>
            <a:r>
              <a:rPr b="0" lang="en-US" sz="2900">
                <a:latin typeface="Georgia"/>
                <a:ea typeface="Georgia"/>
                <a:cs typeface="Georgia"/>
                <a:sym typeface="Georgia"/>
              </a:rPr>
              <a:t>Results</a:t>
            </a:r>
            <a:endParaRPr b="0" sz="2900">
              <a:latin typeface="Georgia"/>
              <a:ea typeface="Georgia"/>
              <a:cs typeface="Georgia"/>
              <a:sym typeface="Georgia"/>
            </a:endParaRPr>
          </a:p>
        </p:txBody>
      </p:sp>
      <p:pic>
        <p:nvPicPr>
          <p:cNvPr id="239" name="Google Shape;239;p28"/>
          <p:cNvPicPr preferRelativeResize="0"/>
          <p:nvPr/>
        </p:nvPicPr>
        <p:blipFill>
          <a:blip r:embed="rId3">
            <a:alphaModFix/>
          </a:blip>
          <a:stretch>
            <a:fillRect/>
          </a:stretch>
        </p:blipFill>
        <p:spPr>
          <a:xfrm>
            <a:off x="5195900" y="1094800"/>
            <a:ext cx="3654375" cy="2835575"/>
          </a:xfrm>
          <a:prstGeom prst="rect">
            <a:avLst/>
          </a:prstGeom>
          <a:noFill/>
          <a:ln>
            <a:noFill/>
          </a:ln>
          <a:effectLst>
            <a:outerShdw blurRad="57150" rotWithShape="0" algn="bl" dir="5400000" dist="19050">
              <a:srgbClr val="000000">
                <a:alpha val="50000"/>
              </a:srgbClr>
            </a:outerShdw>
          </a:effectLst>
        </p:spPr>
      </p:pic>
      <p:pic>
        <p:nvPicPr>
          <p:cNvPr id="240" name="Google Shape;240;p28"/>
          <p:cNvPicPr preferRelativeResize="0"/>
          <p:nvPr/>
        </p:nvPicPr>
        <p:blipFill>
          <a:blip r:embed="rId4">
            <a:alphaModFix/>
          </a:blip>
          <a:stretch>
            <a:fillRect/>
          </a:stretch>
        </p:blipFill>
        <p:spPr>
          <a:xfrm>
            <a:off x="1015750" y="1329200"/>
            <a:ext cx="3545374" cy="2282176"/>
          </a:xfrm>
          <a:prstGeom prst="rect">
            <a:avLst/>
          </a:prstGeom>
          <a:noFill/>
          <a:ln>
            <a:noFill/>
          </a:ln>
          <a:effectLst>
            <a:outerShdw blurRad="57150" rotWithShape="0" algn="bl" dir="5400000" dist="19050">
              <a:srgbClr val="000000">
                <a:alpha val="50000"/>
              </a:srgbClr>
            </a:outerShdw>
          </a:effectLst>
        </p:spPr>
      </p:pic>
      <p:sp>
        <p:nvSpPr>
          <p:cNvPr id="241" name="Google Shape;241;p28"/>
          <p:cNvSpPr txBox="1"/>
          <p:nvPr/>
        </p:nvSpPr>
        <p:spPr>
          <a:xfrm>
            <a:off x="377400" y="3862500"/>
            <a:ext cx="4878300" cy="895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a:latin typeface="Georgia"/>
                <a:ea typeface="Georgia"/>
                <a:cs typeface="Georgia"/>
                <a:sym typeface="Georgia"/>
              </a:rPr>
              <a:t>From the table above and by comparing the step responses of all controllers, we can observe that the PID controller gives the best performance.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ctrTitle"/>
          </p:nvPr>
        </p:nvSpPr>
        <p:spPr>
          <a:xfrm>
            <a:off x="685800" y="583675"/>
            <a:ext cx="7772400" cy="49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600"/>
              </a:spcAft>
              <a:buClr>
                <a:schemeClr val="dk1"/>
              </a:buClr>
              <a:buSzPts val="1100"/>
              <a:buFont typeface="Arial"/>
              <a:buNone/>
            </a:pPr>
            <a:r>
              <a:rPr b="0" lang="en-US" sz="2900">
                <a:latin typeface="Georgia"/>
                <a:ea typeface="Georgia"/>
                <a:cs typeface="Georgia"/>
                <a:sym typeface="Georgia"/>
              </a:rPr>
              <a:t>Working</a:t>
            </a:r>
            <a:endParaRPr b="0" sz="2900">
              <a:latin typeface="Georgia"/>
              <a:ea typeface="Georgia"/>
              <a:cs typeface="Georgia"/>
              <a:sym typeface="Georgia"/>
            </a:endParaRPr>
          </a:p>
        </p:txBody>
      </p:sp>
      <p:pic>
        <p:nvPicPr>
          <p:cNvPr id="247" name="Google Shape;247;p29" title="NEW.mp4">
            <a:hlinkClick r:id="rId3"/>
          </p:cNvPr>
          <p:cNvPicPr preferRelativeResize="0"/>
          <p:nvPr/>
        </p:nvPicPr>
        <p:blipFill>
          <a:blip r:embed="rId4">
            <a:alphaModFix/>
          </a:blip>
          <a:stretch>
            <a:fillRect/>
          </a:stretch>
        </p:blipFill>
        <p:spPr>
          <a:xfrm>
            <a:off x="1027004" y="839300"/>
            <a:ext cx="2327734" cy="3650525"/>
          </a:xfrm>
          <a:prstGeom prst="rect">
            <a:avLst/>
          </a:prstGeom>
          <a:noFill/>
          <a:ln>
            <a:noFill/>
          </a:ln>
          <a:effectLst>
            <a:outerShdw blurRad="57150" rotWithShape="0" algn="bl" dir="5400000" dist="19050">
              <a:srgbClr val="000000">
                <a:alpha val="50000"/>
              </a:srgbClr>
            </a:outerShdw>
          </a:effectLst>
        </p:spPr>
      </p:pic>
      <p:pic>
        <p:nvPicPr>
          <p:cNvPr id="248" name="Google Shape;248;p29" title="final.mp4">
            <a:hlinkClick r:id="rId5"/>
          </p:cNvPr>
          <p:cNvPicPr preferRelativeResize="0"/>
          <p:nvPr/>
        </p:nvPicPr>
        <p:blipFill>
          <a:blip r:embed="rId6">
            <a:alphaModFix/>
          </a:blip>
          <a:stretch>
            <a:fillRect/>
          </a:stretch>
        </p:blipFill>
        <p:spPr>
          <a:xfrm>
            <a:off x="6200338" y="899000"/>
            <a:ext cx="2327725" cy="3650525"/>
          </a:xfrm>
          <a:prstGeom prst="rect">
            <a:avLst/>
          </a:prstGeom>
          <a:noFill/>
          <a:ln>
            <a:noFill/>
          </a:ln>
          <a:effectLst>
            <a:outerShdw blurRad="57150" rotWithShape="0" algn="bl" dir="5400000" dist="19050">
              <a:srgbClr val="000000">
                <a:alpha val="50000"/>
              </a:srgbClr>
            </a:outerShdw>
          </a:effectLst>
        </p:spPr>
      </p:pic>
      <p:sp>
        <p:nvSpPr>
          <p:cNvPr id="249" name="Google Shape;249;p29"/>
          <p:cNvSpPr txBox="1"/>
          <p:nvPr/>
        </p:nvSpPr>
        <p:spPr>
          <a:xfrm>
            <a:off x="6216850" y="4559500"/>
            <a:ext cx="22947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a:latin typeface="Georgia"/>
                <a:ea typeface="Georgia"/>
                <a:cs typeface="Georgia"/>
                <a:sym typeface="Georgia"/>
              </a:rPr>
              <a:t>Final Tracking</a:t>
            </a:r>
            <a:endParaRPr/>
          </a:p>
        </p:txBody>
      </p:sp>
      <p:sp>
        <p:nvSpPr>
          <p:cNvPr id="250" name="Google Shape;250;p29"/>
          <p:cNvSpPr txBox="1"/>
          <p:nvPr/>
        </p:nvSpPr>
        <p:spPr>
          <a:xfrm>
            <a:off x="1027000" y="4559500"/>
            <a:ext cx="23277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a:latin typeface="Georgia"/>
                <a:ea typeface="Georgia"/>
                <a:cs typeface="Georgia"/>
                <a:sym typeface="Georgia"/>
              </a:rPr>
              <a:t>Update-3 Tracking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type="ctrTitle"/>
          </p:nvPr>
        </p:nvSpPr>
        <p:spPr>
          <a:xfrm>
            <a:off x="685800" y="583675"/>
            <a:ext cx="7772400" cy="49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600"/>
              </a:spcAft>
              <a:buClr>
                <a:schemeClr val="dk1"/>
              </a:buClr>
              <a:buSzPts val="1100"/>
              <a:buFont typeface="Arial"/>
              <a:buNone/>
            </a:pPr>
            <a:r>
              <a:rPr b="0" lang="en-US" sz="2900">
                <a:latin typeface="Georgia"/>
                <a:ea typeface="Georgia"/>
                <a:cs typeface="Georgia"/>
                <a:sym typeface="Georgia"/>
              </a:rPr>
              <a:t>Challenges</a:t>
            </a:r>
            <a:endParaRPr b="0" sz="2900">
              <a:latin typeface="Georgia"/>
              <a:ea typeface="Georgia"/>
              <a:cs typeface="Georgia"/>
              <a:sym typeface="Georgia"/>
            </a:endParaRPr>
          </a:p>
        </p:txBody>
      </p:sp>
      <p:sp>
        <p:nvSpPr>
          <p:cNvPr id="256" name="Google Shape;256;p30"/>
          <p:cNvSpPr txBox="1"/>
          <p:nvPr/>
        </p:nvSpPr>
        <p:spPr>
          <a:xfrm>
            <a:off x="401050" y="1154275"/>
            <a:ext cx="8256900" cy="33708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SzPts val="1400"/>
              <a:buFont typeface="Georgia"/>
              <a:buChar char="●"/>
            </a:pPr>
            <a:r>
              <a:rPr lang="en-US">
                <a:latin typeface="Georgia"/>
                <a:ea typeface="Georgia"/>
                <a:cs typeface="Georgia"/>
                <a:sym typeface="Georgia"/>
              </a:rPr>
              <a:t>Motor Deadband - Speed input of -0.3 to +0.3 gives zero speed of motors.</a:t>
            </a:r>
            <a:endParaRPr>
              <a:latin typeface="Georgia"/>
              <a:ea typeface="Georgia"/>
              <a:cs typeface="Georgia"/>
              <a:sym typeface="Georgia"/>
            </a:endParaRPr>
          </a:p>
          <a:p>
            <a:pPr indent="-330200" lvl="0" marL="457200" rtl="0" algn="just">
              <a:lnSpc>
                <a:spcPct val="150000"/>
              </a:lnSpc>
              <a:spcBef>
                <a:spcPts val="0"/>
              </a:spcBef>
              <a:spcAft>
                <a:spcPts val="0"/>
              </a:spcAft>
              <a:buSzPts val="1600"/>
              <a:buFont typeface="Georgia"/>
              <a:buChar char="●"/>
            </a:pPr>
            <a:r>
              <a:rPr lang="en-US">
                <a:solidFill>
                  <a:schemeClr val="dk1"/>
                </a:solidFill>
                <a:highlight>
                  <a:schemeClr val="lt1"/>
                </a:highlight>
                <a:latin typeface="Georgia"/>
                <a:ea typeface="Georgia"/>
                <a:cs typeface="Georgia"/>
                <a:sym typeface="Georgia"/>
              </a:rPr>
              <a:t>Initially the different lighting conditions and the small size of training images(100-150) affected the performance of the bot. We then designed a black oval track and more training images(700) which improved the performance of the bot.</a:t>
            </a:r>
            <a:endParaRPr>
              <a:solidFill>
                <a:schemeClr val="dk1"/>
              </a:solidFill>
              <a:highlight>
                <a:schemeClr val="lt1"/>
              </a:highlight>
              <a:latin typeface="Georgia"/>
              <a:ea typeface="Georgia"/>
              <a:cs typeface="Georgia"/>
              <a:sym typeface="Georgia"/>
            </a:endParaRPr>
          </a:p>
          <a:p>
            <a:pPr indent="-330200" lvl="0" marL="457200" rtl="0" algn="just">
              <a:lnSpc>
                <a:spcPct val="150000"/>
              </a:lnSpc>
              <a:spcBef>
                <a:spcPts val="0"/>
              </a:spcBef>
              <a:spcAft>
                <a:spcPts val="0"/>
              </a:spcAft>
              <a:buSzPts val="1600"/>
              <a:buFont typeface="Georgia"/>
              <a:buChar char="●"/>
            </a:pPr>
            <a:r>
              <a:rPr lang="en-US">
                <a:solidFill>
                  <a:schemeClr val="dk1"/>
                </a:solidFill>
                <a:highlight>
                  <a:schemeClr val="lt1"/>
                </a:highlight>
                <a:latin typeface="Georgia"/>
                <a:ea typeface="Georgia"/>
                <a:cs typeface="Georgia"/>
                <a:sym typeface="Georgia"/>
              </a:rPr>
              <a:t>Observed live camera feed latency: reduced action step size for compensation and reduced frame rate while gathering data points for training. Optimized the best path generated using TensorRT(minimizes memory footprint)to avoid undesired latency from live camera feed. </a:t>
            </a:r>
            <a:r>
              <a:rPr lang="en-US" sz="1200">
                <a:solidFill>
                  <a:schemeClr val="dk1"/>
                </a:solidFill>
                <a:highlight>
                  <a:schemeClr val="lt1"/>
                </a:highlight>
                <a:latin typeface="Georgia"/>
                <a:ea typeface="Georgia"/>
                <a:cs typeface="Georgia"/>
                <a:sym typeface="Georgia"/>
              </a:rPr>
              <a:t> </a:t>
            </a:r>
            <a:endParaRPr sz="1200">
              <a:solidFill>
                <a:schemeClr val="dk1"/>
              </a:solidFill>
              <a:highlight>
                <a:schemeClr val="lt1"/>
              </a:highlight>
              <a:latin typeface="Georgia"/>
              <a:ea typeface="Georgia"/>
              <a:cs typeface="Georgia"/>
              <a:sym typeface="Georgia"/>
            </a:endParaRPr>
          </a:p>
          <a:p>
            <a:pPr indent="-317500" lvl="0" marL="457200" marR="0" rtl="0" algn="just">
              <a:lnSpc>
                <a:spcPct val="150000"/>
              </a:lnSpc>
              <a:spcBef>
                <a:spcPts val="0"/>
              </a:spcBef>
              <a:spcAft>
                <a:spcPts val="0"/>
              </a:spcAft>
              <a:buSzPts val="1400"/>
              <a:buFont typeface="Georgia"/>
              <a:buChar char="●"/>
            </a:pPr>
            <a:r>
              <a:rPr lang="en-US">
                <a:latin typeface="Georgia"/>
                <a:ea typeface="Georgia"/>
                <a:cs typeface="Georgia"/>
                <a:sym typeface="Georgia"/>
              </a:rPr>
              <a:t>Realization of the system and establishing plant of the system- define a way to mathematically represent the system, changed the initial assumption to a cascaded control feedback system</a:t>
            </a:r>
            <a:endParaRPr>
              <a:latin typeface="Georgia"/>
              <a:ea typeface="Georgia"/>
              <a:cs typeface="Georgia"/>
              <a:sym typeface="Georgia"/>
            </a:endParaRPr>
          </a:p>
          <a:p>
            <a:pPr indent="0" lvl="0" marL="0" rtl="0" algn="just">
              <a:lnSpc>
                <a:spcPct val="150000"/>
              </a:lnSpc>
              <a:spcBef>
                <a:spcPts val="0"/>
              </a:spcBef>
              <a:spcAft>
                <a:spcPts val="0"/>
              </a:spcAft>
              <a:buNone/>
            </a:pPr>
            <a:r>
              <a:t/>
            </a:r>
            <a:endParaRPr sz="1200">
              <a:solidFill>
                <a:schemeClr val="dk1"/>
              </a:solidFill>
              <a:highlight>
                <a:schemeClr val="lt1"/>
              </a:highlight>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type="ctrTitle"/>
          </p:nvPr>
        </p:nvSpPr>
        <p:spPr>
          <a:xfrm>
            <a:off x="685800" y="583675"/>
            <a:ext cx="7772400" cy="49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600"/>
              </a:spcAft>
              <a:buClr>
                <a:schemeClr val="dk1"/>
              </a:buClr>
              <a:buSzPts val="1100"/>
              <a:buFont typeface="Arial"/>
              <a:buNone/>
            </a:pPr>
            <a:r>
              <a:rPr b="0" lang="en-US" sz="2900">
                <a:latin typeface="Georgia"/>
                <a:ea typeface="Georgia"/>
                <a:cs typeface="Georgia"/>
                <a:sym typeface="Georgia"/>
              </a:rPr>
              <a:t>Conclusion</a:t>
            </a:r>
            <a:endParaRPr b="0" sz="2900">
              <a:latin typeface="Georgia"/>
              <a:ea typeface="Georgia"/>
              <a:cs typeface="Georgia"/>
              <a:sym typeface="Georgia"/>
            </a:endParaRPr>
          </a:p>
        </p:txBody>
      </p:sp>
      <p:sp>
        <p:nvSpPr>
          <p:cNvPr id="262" name="Google Shape;262;p31"/>
          <p:cNvSpPr txBox="1"/>
          <p:nvPr/>
        </p:nvSpPr>
        <p:spPr>
          <a:xfrm>
            <a:off x="494475" y="1215725"/>
            <a:ext cx="7632600" cy="36327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chemeClr val="dk1"/>
              </a:buClr>
              <a:buSzPts val="1400"/>
              <a:buFont typeface="Georgia"/>
              <a:buChar char="●"/>
            </a:pPr>
            <a:r>
              <a:rPr lang="en-US">
                <a:solidFill>
                  <a:schemeClr val="dk1"/>
                </a:solidFill>
                <a:highlight>
                  <a:schemeClr val="lt1"/>
                </a:highlight>
                <a:latin typeface="Georgia"/>
                <a:ea typeface="Georgia"/>
                <a:cs typeface="Georgia"/>
                <a:sym typeface="Georgia"/>
              </a:rPr>
              <a:t>We used a PID controller in cascade with the initial PD controller in our plant with defined Kp and Ki values. </a:t>
            </a:r>
            <a:endParaRPr>
              <a:solidFill>
                <a:schemeClr val="dk1"/>
              </a:solidFill>
              <a:highlight>
                <a:schemeClr val="lt1"/>
              </a:highlight>
              <a:latin typeface="Georgia"/>
              <a:ea typeface="Georgia"/>
              <a:cs typeface="Georgia"/>
              <a:sym typeface="Georgia"/>
            </a:endParaRPr>
          </a:p>
          <a:p>
            <a:pPr indent="-317500" lvl="0" marL="457200" rtl="0" algn="just">
              <a:lnSpc>
                <a:spcPct val="150000"/>
              </a:lnSpc>
              <a:spcBef>
                <a:spcPts val="0"/>
              </a:spcBef>
              <a:spcAft>
                <a:spcPts val="0"/>
              </a:spcAft>
              <a:buClr>
                <a:schemeClr val="dk1"/>
              </a:buClr>
              <a:buSzPts val="1400"/>
              <a:buFont typeface="Georgia"/>
              <a:buChar char="●"/>
            </a:pPr>
            <a:r>
              <a:rPr lang="en-US">
                <a:solidFill>
                  <a:schemeClr val="dk1"/>
                </a:solidFill>
                <a:highlight>
                  <a:schemeClr val="lt1"/>
                </a:highlight>
                <a:latin typeface="Georgia"/>
                <a:ea typeface="Georgia"/>
                <a:cs typeface="Georgia"/>
                <a:sym typeface="Georgia"/>
              </a:rPr>
              <a:t>Initially our bot was able to track the circuit well but at lower speed which caused some issues when encountering bumps or high torque requirements as the speed output was capped. After updating the controller we could track the designed circuit more smoothly and at higher speed as well as less frequent deviation from the center line. </a:t>
            </a:r>
            <a:endParaRPr>
              <a:solidFill>
                <a:schemeClr val="dk1"/>
              </a:solidFill>
              <a:highlight>
                <a:schemeClr val="lt1"/>
              </a:highlight>
              <a:latin typeface="Georgia"/>
              <a:ea typeface="Georgia"/>
              <a:cs typeface="Georgia"/>
              <a:sym typeface="Georgia"/>
            </a:endParaRPr>
          </a:p>
          <a:p>
            <a:pPr indent="-317500" lvl="0" marL="457200" rtl="0" algn="just">
              <a:lnSpc>
                <a:spcPct val="150000"/>
              </a:lnSpc>
              <a:spcBef>
                <a:spcPts val="0"/>
              </a:spcBef>
              <a:spcAft>
                <a:spcPts val="0"/>
              </a:spcAft>
              <a:buClr>
                <a:schemeClr val="dk1"/>
              </a:buClr>
              <a:buSzPts val="1400"/>
              <a:buFont typeface="Georgia"/>
              <a:buChar char="●"/>
            </a:pPr>
            <a:r>
              <a:rPr lang="en-US">
                <a:solidFill>
                  <a:schemeClr val="dk1"/>
                </a:solidFill>
                <a:highlight>
                  <a:schemeClr val="lt1"/>
                </a:highlight>
                <a:latin typeface="Georgia"/>
                <a:ea typeface="Georgia"/>
                <a:cs typeface="Georgia"/>
                <a:sym typeface="Georgia"/>
              </a:rPr>
              <a:t>Tighter tracking of the curved path was also observed. Overall the controller was compensating for the video lagness and we could also increase our step size amplitude and frame rate of the camera for faster computation.</a:t>
            </a:r>
            <a:endParaRPr>
              <a:solidFill>
                <a:schemeClr val="dk1"/>
              </a:solidFill>
              <a:highlight>
                <a:schemeClr val="lt1"/>
              </a:highlight>
              <a:latin typeface="Georgia"/>
              <a:ea typeface="Georgia"/>
              <a:cs typeface="Georgia"/>
              <a:sym typeface="Georgia"/>
            </a:endParaRPr>
          </a:p>
          <a:p>
            <a:pPr indent="-317500" lvl="0" marL="457200" rtl="0" algn="just">
              <a:lnSpc>
                <a:spcPct val="150000"/>
              </a:lnSpc>
              <a:spcBef>
                <a:spcPts val="0"/>
              </a:spcBef>
              <a:spcAft>
                <a:spcPts val="0"/>
              </a:spcAft>
              <a:buClr>
                <a:schemeClr val="dk1"/>
              </a:buClr>
              <a:buSzPts val="1400"/>
              <a:buFont typeface="Georgia"/>
              <a:buChar char="●"/>
            </a:pPr>
            <a:r>
              <a:rPr lang="en-US">
                <a:solidFill>
                  <a:schemeClr val="dk1"/>
                </a:solidFill>
                <a:highlight>
                  <a:schemeClr val="lt1"/>
                </a:highlight>
                <a:latin typeface="Georgia"/>
                <a:ea typeface="Georgia"/>
                <a:cs typeface="Georgia"/>
                <a:sym typeface="Georgia"/>
              </a:rPr>
              <a:t>Thus it can be concluded that after addition of the PID controller the performance of the jetbot improved.</a:t>
            </a:r>
            <a:endParaRPr>
              <a:solidFill>
                <a:schemeClr val="dk1"/>
              </a:solidFill>
              <a:highlight>
                <a:schemeClr val="lt1"/>
              </a:highlight>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idx="1" type="subTitle"/>
          </p:nvPr>
        </p:nvSpPr>
        <p:spPr>
          <a:xfrm>
            <a:off x="905125" y="1433875"/>
            <a:ext cx="7498800" cy="3441000"/>
          </a:xfrm>
          <a:prstGeom prst="rect">
            <a:avLst/>
          </a:prstGeom>
        </p:spPr>
        <p:txBody>
          <a:bodyPr anchorCtr="0" anchor="t" bIns="45700" lIns="91425" spcFirstLastPara="1" rIns="91425" wrap="square" tIns="45700">
            <a:noAutofit/>
          </a:bodyPr>
          <a:lstStyle/>
          <a:p>
            <a:pPr indent="-342900" lvl="0" marL="457200" rtl="0" algn="l">
              <a:lnSpc>
                <a:spcPct val="150000"/>
              </a:lnSpc>
              <a:spcBef>
                <a:spcPts val="48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Introduction</a:t>
            </a:r>
            <a:endParaRPr sz="1800">
              <a:solidFill>
                <a:schemeClr val="dk1"/>
              </a:solidFill>
              <a:latin typeface="Georgia"/>
              <a:ea typeface="Georgia"/>
              <a:cs typeface="Georgia"/>
              <a:sym typeface="Georgia"/>
            </a:endParaRPr>
          </a:p>
          <a:p>
            <a:pPr indent="-342900" lvl="0" marL="457200" rtl="0" algn="l">
              <a:lnSpc>
                <a:spcPct val="15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Materials and Hardware</a:t>
            </a:r>
            <a:endParaRPr sz="1800">
              <a:solidFill>
                <a:schemeClr val="dk1"/>
              </a:solidFill>
              <a:latin typeface="Georgia"/>
              <a:ea typeface="Georgia"/>
              <a:cs typeface="Georgia"/>
              <a:sym typeface="Georgia"/>
            </a:endParaRPr>
          </a:p>
          <a:p>
            <a:pPr indent="-342900" lvl="0" marL="457200" rtl="0" algn="l">
              <a:lnSpc>
                <a:spcPct val="15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Data Collection</a:t>
            </a:r>
            <a:endParaRPr sz="1800">
              <a:solidFill>
                <a:schemeClr val="dk1"/>
              </a:solidFill>
              <a:latin typeface="Georgia"/>
              <a:ea typeface="Georgia"/>
              <a:cs typeface="Georgia"/>
              <a:sym typeface="Georgia"/>
            </a:endParaRPr>
          </a:p>
          <a:p>
            <a:pPr indent="-342900" lvl="0" marL="457200" rtl="0" algn="l">
              <a:lnSpc>
                <a:spcPct val="15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System Identification</a:t>
            </a:r>
            <a:endParaRPr sz="1800">
              <a:solidFill>
                <a:schemeClr val="dk1"/>
              </a:solidFill>
              <a:latin typeface="Georgia"/>
              <a:ea typeface="Georgia"/>
              <a:cs typeface="Georgia"/>
              <a:sym typeface="Georgia"/>
            </a:endParaRPr>
          </a:p>
          <a:p>
            <a:pPr indent="-342900" lvl="0" marL="457200" rtl="0" algn="l">
              <a:lnSpc>
                <a:spcPct val="15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Controller Design</a:t>
            </a:r>
            <a:endParaRPr sz="1800">
              <a:solidFill>
                <a:schemeClr val="dk1"/>
              </a:solidFill>
              <a:latin typeface="Georgia"/>
              <a:ea typeface="Georgia"/>
              <a:cs typeface="Georgia"/>
              <a:sym typeface="Georgia"/>
            </a:endParaRPr>
          </a:p>
          <a:p>
            <a:pPr indent="-342900" lvl="0" marL="457200" rtl="0" algn="l">
              <a:lnSpc>
                <a:spcPct val="15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Results and Conclusions</a:t>
            </a:r>
            <a:endParaRPr sz="1800">
              <a:solidFill>
                <a:schemeClr val="dk1"/>
              </a:solidFill>
              <a:latin typeface="Georgia"/>
              <a:ea typeface="Georgia"/>
              <a:cs typeface="Georgia"/>
              <a:sym typeface="Georgia"/>
            </a:endParaRPr>
          </a:p>
          <a:p>
            <a:pPr indent="-342900" lvl="0" marL="457200" rtl="0" algn="l">
              <a:lnSpc>
                <a:spcPct val="15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Future Work</a:t>
            </a:r>
            <a:endParaRPr sz="1800">
              <a:latin typeface="Georgia"/>
              <a:ea typeface="Georgia"/>
              <a:cs typeface="Georgia"/>
              <a:sym typeface="Georgia"/>
            </a:endParaRPr>
          </a:p>
        </p:txBody>
      </p:sp>
      <p:sp>
        <p:nvSpPr>
          <p:cNvPr id="91" name="Google Shape;91;p14"/>
          <p:cNvSpPr txBox="1"/>
          <p:nvPr>
            <p:ph type="ctrTitle"/>
          </p:nvPr>
        </p:nvSpPr>
        <p:spPr>
          <a:xfrm>
            <a:off x="685800" y="812275"/>
            <a:ext cx="7772400" cy="49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600"/>
              </a:spcAft>
              <a:buClr>
                <a:schemeClr val="dk1"/>
              </a:buClr>
              <a:buSzPts val="1100"/>
              <a:buFont typeface="Arial"/>
              <a:buNone/>
            </a:pPr>
            <a:r>
              <a:rPr b="0" lang="en-US" sz="2900">
                <a:latin typeface="Georgia"/>
                <a:ea typeface="Georgia"/>
                <a:cs typeface="Georgia"/>
                <a:sym typeface="Georgia"/>
              </a:rPr>
              <a:t>Agenda</a:t>
            </a:r>
            <a:endParaRPr b="0" sz="2900">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ph type="ctrTitle"/>
          </p:nvPr>
        </p:nvSpPr>
        <p:spPr>
          <a:xfrm>
            <a:off x="685800" y="583675"/>
            <a:ext cx="7772400" cy="49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600"/>
              </a:spcAft>
              <a:buClr>
                <a:schemeClr val="dk1"/>
              </a:buClr>
              <a:buSzPts val="1100"/>
              <a:buFont typeface="Arial"/>
              <a:buNone/>
            </a:pPr>
            <a:r>
              <a:rPr b="0" lang="en-US" sz="2900">
                <a:latin typeface="Georgia"/>
                <a:ea typeface="Georgia"/>
                <a:cs typeface="Georgia"/>
                <a:sym typeface="Georgia"/>
              </a:rPr>
              <a:t>Future Work</a:t>
            </a:r>
            <a:endParaRPr b="0" sz="2900">
              <a:latin typeface="Georgia"/>
              <a:ea typeface="Georgia"/>
              <a:cs typeface="Georgia"/>
              <a:sym typeface="Georgia"/>
            </a:endParaRPr>
          </a:p>
        </p:txBody>
      </p:sp>
      <p:pic>
        <p:nvPicPr>
          <p:cNvPr id="268" name="Google Shape;268;p32"/>
          <p:cNvPicPr preferRelativeResize="0"/>
          <p:nvPr/>
        </p:nvPicPr>
        <p:blipFill>
          <a:blip r:embed="rId3">
            <a:alphaModFix/>
          </a:blip>
          <a:stretch>
            <a:fillRect/>
          </a:stretch>
        </p:blipFill>
        <p:spPr>
          <a:xfrm>
            <a:off x="5643350" y="2711875"/>
            <a:ext cx="3097099" cy="1744700"/>
          </a:xfrm>
          <a:prstGeom prst="rect">
            <a:avLst/>
          </a:prstGeom>
          <a:noFill/>
          <a:ln>
            <a:noFill/>
          </a:ln>
        </p:spPr>
      </p:pic>
      <p:sp>
        <p:nvSpPr>
          <p:cNvPr id="269" name="Google Shape;269;p32"/>
          <p:cNvSpPr txBox="1"/>
          <p:nvPr/>
        </p:nvSpPr>
        <p:spPr>
          <a:xfrm>
            <a:off x="5700600" y="4611650"/>
            <a:ext cx="3097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800">
                <a:latin typeface="Georgia"/>
                <a:ea typeface="Georgia"/>
                <a:cs typeface="Georgia"/>
                <a:sym typeface="Georgia"/>
              </a:rPr>
              <a:t>https://global.discourse-cdn.com/nvidia/original/3X/e/a/ea72298c8b2a3a036aa7449e1f3e6feefd49c1be.gif</a:t>
            </a:r>
            <a:endParaRPr i="1" sz="800">
              <a:latin typeface="Georgia"/>
              <a:ea typeface="Georgia"/>
              <a:cs typeface="Georgia"/>
              <a:sym typeface="Georgia"/>
            </a:endParaRPr>
          </a:p>
        </p:txBody>
      </p:sp>
      <p:sp>
        <p:nvSpPr>
          <p:cNvPr id="270" name="Google Shape;270;p32"/>
          <p:cNvSpPr txBox="1"/>
          <p:nvPr/>
        </p:nvSpPr>
        <p:spPr>
          <a:xfrm>
            <a:off x="384900" y="1026000"/>
            <a:ext cx="4950300" cy="39558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chemeClr val="dk1"/>
              </a:buClr>
              <a:buSzPts val="1400"/>
              <a:buFont typeface="Georgia"/>
              <a:buChar char="●"/>
            </a:pPr>
            <a:r>
              <a:rPr lang="en-US">
                <a:solidFill>
                  <a:schemeClr val="dk1"/>
                </a:solidFill>
                <a:highlight>
                  <a:schemeClr val="lt1"/>
                </a:highlight>
                <a:latin typeface="Georgia"/>
                <a:ea typeface="Georgia"/>
                <a:cs typeface="Georgia"/>
                <a:sym typeface="Georgia"/>
              </a:rPr>
              <a:t>A</a:t>
            </a:r>
            <a:r>
              <a:rPr lang="en-US">
                <a:solidFill>
                  <a:schemeClr val="dk1"/>
                </a:solidFill>
                <a:highlight>
                  <a:schemeClr val="lt1"/>
                </a:highlight>
                <a:latin typeface="Georgia"/>
                <a:ea typeface="Georgia"/>
                <a:cs typeface="Georgia"/>
                <a:sym typeface="Georgia"/>
              </a:rPr>
              <a:t>dding collision avoidance using the vision system where a classification model is trained for STOP and GO motion. </a:t>
            </a:r>
            <a:endParaRPr>
              <a:solidFill>
                <a:schemeClr val="dk1"/>
              </a:solidFill>
              <a:highlight>
                <a:schemeClr val="lt1"/>
              </a:highlight>
              <a:latin typeface="Georgia"/>
              <a:ea typeface="Georgia"/>
              <a:cs typeface="Georgia"/>
              <a:sym typeface="Georgia"/>
            </a:endParaRPr>
          </a:p>
          <a:p>
            <a:pPr indent="-317500" lvl="0" marL="457200" rtl="0" algn="just">
              <a:lnSpc>
                <a:spcPct val="150000"/>
              </a:lnSpc>
              <a:spcBef>
                <a:spcPts val="0"/>
              </a:spcBef>
              <a:spcAft>
                <a:spcPts val="0"/>
              </a:spcAft>
              <a:buClr>
                <a:schemeClr val="dk1"/>
              </a:buClr>
              <a:buSzPts val="1400"/>
              <a:buFont typeface="Georgia"/>
              <a:buChar char="●"/>
            </a:pPr>
            <a:r>
              <a:rPr lang="en-US">
                <a:solidFill>
                  <a:schemeClr val="dk1"/>
                </a:solidFill>
                <a:highlight>
                  <a:schemeClr val="lt1"/>
                </a:highlight>
                <a:latin typeface="Georgia"/>
                <a:ea typeface="Georgia"/>
                <a:cs typeface="Georgia"/>
                <a:sym typeface="Georgia"/>
              </a:rPr>
              <a:t>Lane changing process can be achieved by changing the path and adding ultrasonic sensors for left and right lane change. </a:t>
            </a:r>
            <a:endParaRPr>
              <a:solidFill>
                <a:schemeClr val="dk1"/>
              </a:solidFill>
              <a:highlight>
                <a:schemeClr val="lt1"/>
              </a:highlight>
              <a:latin typeface="Georgia"/>
              <a:ea typeface="Georgia"/>
              <a:cs typeface="Georgia"/>
              <a:sym typeface="Georgia"/>
            </a:endParaRPr>
          </a:p>
          <a:p>
            <a:pPr indent="-317500" lvl="0" marL="457200" rtl="0" algn="just">
              <a:lnSpc>
                <a:spcPct val="150000"/>
              </a:lnSpc>
              <a:spcBef>
                <a:spcPts val="0"/>
              </a:spcBef>
              <a:spcAft>
                <a:spcPts val="0"/>
              </a:spcAft>
              <a:buClr>
                <a:schemeClr val="dk1"/>
              </a:buClr>
              <a:buSzPts val="1400"/>
              <a:buFont typeface="Georgia"/>
              <a:buChar char="●"/>
            </a:pPr>
            <a:r>
              <a:rPr lang="en-US">
                <a:solidFill>
                  <a:schemeClr val="dk1"/>
                </a:solidFill>
                <a:highlight>
                  <a:schemeClr val="lt1"/>
                </a:highlight>
                <a:latin typeface="Georgia"/>
                <a:ea typeface="Georgia"/>
                <a:cs typeface="Georgia"/>
                <a:sym typeface="Georgia"/>
              </a:rPr>
              <a:t>Work towards improving frame rate and video computational effort would improve the overall performance of the system. </a:t>
            </a:r>
            <a:endParaRPr>
              <a:solidFill>
                <a:schemeClr val="dk1"/>
              </a:solidFill>
              <a:highlight>
                <a:schemeClr val="lt1"/>
              </a:highlight>
              <a:latin typeface="Georgia"/>
              <a:ea typeface="Georgia"/>
              <a:cs typeface="Georgia"/>
              <a:sym typeface="Georgia"/>
            </a:endParaRPr>
          </a:p>
          <a:p>
            <a:pPr indent="-317500" lvl="0" marL="457200" rtl="0" algn="just">
              <a:lnSpc>
                <a:spcPct val="150000"/>
              </a:lnSpc>
              <a:spcBef>
                <a:spcPts val="0"/>
              </a:spcBef>
              <a:spcAft>
                <a:spcPts val="0"/>
              </a:spcAft>
              <a:buClr>
                <a:schemeClr val="dk1"/>
              </a:buClr>
              <a:buSzPts val="1400"/>
              <a:buFont typeface="Georgia"/>
              <a:buChar char="●"/>
            </a:pPr>
            <a:r>
              <a:rPr lang="en-US">
                <a:solidFill>
                  <a:schemeClr val="dk1"/>
                </a:solidFill>
                <a:highlight>
                  <a:schemeClr val="lt1"/>
                </a:highlight>
                <a:latin typeface="Georgia"/>
                <a:ea typeface="Georgia"/>
                <a:cs typeface="Georgia"/>
                <a:sym typeface="Georgia"/>
              </a:rPr>
              <a:t>Addition of estimators like kalman filters can help improve performance as the system is based on the model predicting the required steering angle.</a:t>
            </a:r>
            <a:endParaRPr>
              <a:solidFill>
                <a:schemeClr val="dk1"/>
              </a:solidFill>
              <a:highlight>
                <a:schemeClr val="lt1"/>
              </a:highlight>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3"/>
          <p:cNvSpPr txBox="1"/>
          <p:nvPr>
            <p:ph type="title"/>
          </p:nvPr>
        </p:nvSpPr>
        <p:spPr>
          <a:xfrm>
            <a:off x="757625" y="507475"/>
            <a:ext cx="7772400" cy="49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600"/>
              </a:spcAft>
              <a:buClr>
                <a:schemeClr val="dk1"/>
              </a:buClr>
              <a:buSzPts val="1100"/>
              <a:buFont typeface="Arial"/>
              <a:buNone/>
            </a:pPr>
            <a:r>
              <a:rPr b="0" lang="en-US" sz="2900">
                <a:latin typeface="Georgia"/>
                <a:ea typeface="Georgia"/>
                <a:cs typeface="Georgia"/>
                <a:sym typeface="Georgia"/>
              </a:rPr>
              <a:t>References</a:t>
            </a:r>
            <a:r>
              <a:rPr lang="en-US" sz="2900">
                <a:latin typeface="Times New Roman"/>
                <a:ea typeface="Times New Roman"/>
                <a:cs typeface="Times New Roman"/>
                <a:sym typeface="Times New Roman"/>
              </a:rPr>
              <a:t> </a:t>
            </a:r>
            <a:endParaRPr sz="2100">
              <a:latin typeface="Times New Roman"/>
              <a:ea typeface="Times New Roman"/>
              <a:cs typeface="Times New Roman"/>
              <a:sym typeface="Times New Roman"/>
            </a:endParaRPr>
          </a:p>
        </p:txBody>
      </p:sp>
      <p:sp>
        <p:nvSpPr>
          <p:cNvPr id="276" name="Google Shape;276;p33"/>
          <p:cNvSpPr txBox="1"/>
          <p:nvPr/>
        </p:nvSpPr>
        <p:spPr>
          <a:xfrm>
            <a:off x="288825" y="1061350"/>
            <a:ext cx="8500800" cy="35556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SzPts val="1200"/>
              <a:buFont typeface="Georgia"/>
              <a:buChar char="❖"/>
            </a:pPr>
            <a:r>
              <a:rPr lang="en-US" sz="1200">
                <a:solidFill>
                  <a:schemeClr val="dk1"/>
                </a:solidFill>
                <a:latin typeface="Georgia"/>
                <a:ea typeface="Georgia"/>
                <a:cs typeface="Georgia"/>
                <a:sym typeface="Georgia"/>
              </a:rPr>
              <a:t>AnbuKumar-maker. (n.d.). </a:t>
            </a:r>
            <a:r>
              <a:rPr i="1" lang="en-US" sz="1200">
                <a:solidFill>
                  <a:schemeClr val="dk1"/>
                </a:solidFill>
                <a:latin typeface="Georgia"/>
                <a:ea typeface="Georgia"/>
                <a:cs typeface="Georgia"/>
                <a:sym typeface="Georgia"/>
              </a:rPr>
              <a:t>Anbukumar-maker/JetBot-custom-code: In this repository, I will be maintaining all the custom built python codes which are modified using the examples notebook of Nvidia JetBot package. there are lot of interesting modifications I have done, deployed on JetBot and rested the models.</a:t>
            </a:r>
            <a:r>
              <a:rPr lang="en-US" sz="1200">
                <a:solidFill>
                  <a:schemeClr val="dk1"/>
                </a:solidFill>
                <a:latin typeface="Georgia"/>
                <a:ea typeface="Georgia"/>
                <a:cs typeface="Georgia"/>
                <a:sym typeface="Georgia"/>
              </a:rPr>
              <a:t> GitHub. Retrieved November 6, 2022, from </a:t>
            </a:r>
            <a:r>
              <a:rPr lang="en-US" sz="1200" u="sng">
                <a:solidFill>
                  <a:schemeClr val="hlink"/>
                </a:solidFill>
                <a:latin typeface="Georgia"/>
                <a:ea typeface="Georgia"/>
                <a:cs typeface="Georgia"/>
                <a:sym typeface="Georgia"/>
                <a:hlinkClick r:id="rId3"/>
              </a:rPr>
              <a:t>https://github.com/AnbuKumar-maker/JetBot-Custom-Code</a:t>
            </a:r>
            <a:endParaRPr sz="1200">
              <a:solidFill>
                <a:schemeClr val="dk1"/>
              </a:solidFill>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Char char="❖"/>
            </a:pPr>
            <a:r>
              <a:rPr i="1" lang="en-US" sz="1200">
                <a:solidFill>
                  <a:schemeClr val="dk1"/>
                </a:solidFill>
                <a:latin typeface="Georgia"/>
                <a:ea typeface="Georgia"/>
                <a:cs typeface="Georgia"/>
                <a:sym typeface="Georgia"/>
              </a:rPr>
              <a:t>Altium, “NVIDIA Jetson Nano: Lane Detection and Tracking”, [online], [Accessed 2 October 2022].</a:t>
            </a:r>
            <a:endParaRPr i="1" sz="1200">
              <a:solidFill>
                <a:schemeClr val="dk1"/>
              </a:solidFill>
              <a:latin typeface="Georgia"/>
              <a:ea typeface="Georgia"/>
              <a:cs typeface="Georgia"/>
              <a:sym typeface="Georgia"/>
            </a:endParaRPr>
          </a:p>
          <a:p>
            <a:pPr indent="-304800" lvl="0" marL="457200" rtl="0" algn="l">
              <a:lnSpc>
                <a:spcPct val="115000"/>
              </a:lnSpc>
              <a:spcBef>
                <a:spcPts val="0"/>
              </a:spcBef>
              <a:spcAft>
                <a:spcPts val="0"/>
              </a:spcAft>
              <a:buClr>
                <a:schemeClr val="dk1"/>
              </a:buClr>
              <a:buSzPts val="1200"/>
              <a:buFont typeface="Georgia"/>
              <a:buChar char="❖"/>
            </a:pPr>
            <a:r>
              <a:rPr i="1" lang="en-US" sz="1200">
                <a:solidFill>
                  <a:schemeClr val="dk1"/>
                </a:solidFill>
                <a:latin typeface="Georgia"/>
                <a:ea typeface="Georgia"/>
                <a:cs typeface="Georgia"/>
                <a:sym typeface="Georgia"/>
              </a:rPr>
              <a:t>Nvidia-Ai-Iot. (n.d.). Jetbot/notebooks/road_following at master · nvidia-ai-IOT/jetbot. GitHub. Retrieved November 6, 2022, from </a:t>
            </a:r>
            <a:r>
              <a:rPr i="1" lang="en-US" sz="1200" u="sng">
                <a:solidFill>
                  <a:schemeClr val="hlink"/>
                </a:solidFill>
                <a:latin typeface="Georgia"/>
                <a:ea typeface="Georgia"/>
                <a:cs typeface="Georgia"/>
                <a:sym typeface="Georgia"/>
                <a:hlinkClick r:id="rId4"/>
              </a:rPr>
              <a:t>https://github.com/NVIDIA-AI-IOT/jetbot/tree/master/notebooks/road_following</a:t>
            </a:r>
            <a:r>
              <a:rPr i="1" lang="en-US" sz="1200">
                <a:solidFill>
                  <a:schemeClr val="dk1"/>
                </a:solidFill>
                <a:latin typeface="Georgia"/>
                <a:ea typeface="Georgia"/>
                <a:cs typeface="Georgia"/>
                <a:sym typeface="Georgia"/>
              </a:rPr>
              <a:t> </a:t>
            </a:r>
            <a:endParaRPr i="1" sz="1200">
              <a:solidFill>
                <a:schemeClr val="dk1"/>
              </a:solidFill>
              <a:latin typeface="Georgia"/>
              <a:ea typeface="Georgia"/>
              <a:cs typeface="Georgia"/>
              <a:sym typeface="Georgia"/>
            </a:endParaRPr>
          </a:p>
          <a:p>
            <a:pPr indent="-304800" lvl="0" marL="457200" rtl="0" algn="l">
              <a:lnSpc>
                <a:spcPct val="115000"/>
              </a:lnSpc>
              <a:spcBef>
                <a:spcPts val="0"/>
              </a:spcBef>
              <a:spcAft>
                <a:spcPts val="0"/>
              </a:spcAft>
              <a:buClr>
                <a:schemeClr val="dk1"/>
              </a:buClr>
              <a:buSzPts val="1200"/>
              <a:buFont typeface="Times New Roman"/>
              <a:buChar char="❖"/>
            </a:pPr>
            <a:r>
              <a:rPr i="1" lang="en-US" sz="1200">
                <a:solidFill>
                  <a:schemeClr val="dk1"/>
                </a:solidFill>
                <a:latin typeface="Georgia"/>
                <a:ea typeface="Georgia"/>
                <a:cs typeface="Georgia"/>
                <a:sym typeface="Georgia"/>
              </a:rPr>
              <a:t>Jetson ai fundamentals - S2E4 - jetbot road following. YouTube. (2020, November 2). Retrieved November 6, 2022, from </a:t>
            </a:r>
            <a:r>
              <a:rPr i="1" lang="en-US" sz="1200" u="sng">
                <a:solidFill>
                  <a:schemeClr val="hlink"/>
                </a:solidFill>
                <a:latin typeface="Georgia"/>
                <a:ea typeface="Georgia"/>
                <a:cs typeface="Georgia"/>
                <a:sym typeface="Georgia"/>
                <a:hlinkClick r:id="rId5"/>
              </a:rPr>
              <a:t>https://youtu.be/VY7m4lPIOj0</a:t>
            </a:r>
            <a:r>
              <a:rPr lang="en-US" sz="1200" u="sng">
                <a:solidFill>
                  <a:schemeClr val="hlink"/>
                </a:solidFill>
                <a:latin typeface="Georgia"/>
                <a:ea typeface="Georgia"/>
                <a:cs typeface="Georgia"/>
                <a:sym typeface="Georgia"/>
                <a:hlinkClick r:id="rId6"/>
              </a:rPr>
              <a:t> </a:t>
            </a:r>
            <a:endParaRPr sz="1200">
              <a:solidFill>
                <a:schemeClr val="dk1"/>
              </a:solidFill>
              <a:latin typeface="Georgia"/>
              <a:ea typeface="Georgia"/>
              <a:cs typeface="Georgia"/>
              <a:sym typeface="Georgia"/>
            </a:endParaRPr>
          </a:p>
          <a:p>
            <a:pPr indent="-304800" lvl="0" marL="457200" marR="0" rtl="0" algn="l">
              <a:lnSpc>
                <a:spcPct val="115000"/>
              </a:lnSpc>
              <a:spcBef>
                <a:spcPts val="0"/>
              </a:spcBef>
              <a:spcAft>
                <a:spcPts val="0"/>
              </a:spcAft>
              <a:buSzPts val="1200"/>
              <a:buFont typeface="Georgia"/>
              <a:buChar char="❖"/>
            </a:pPr>
            <a:r>
              <a:rPr i="1" lang="en-US" sz="1200">
                <a:solidFill>
                  <a:schemeClr val="dk1"/>
                </a:solidFill>
                <a:latin typeface="Georgia"/>
                <a:ea typeface="Georgia"/>
                <a:cs typeface="Georgia"/>
                <a:sym typeface="Georgia"/>
              </a:rPr>
              <a:t>MATLAB. (2013, May 3). Introduction to System Identification Toolbox. YouTube. </a:t>
            </a:r>
            <a:r>
              <a:rPr i="1" lang="en-US" sz="1200" u="sng">
                <a:solidFill>
                  <a:schemeClr val="hlink"/>
                </a:solidFill>
                <a:latin typeface="Georgia"/>
                <a:ea typeface="Georgia"/>
                <a:cs typeface="Georgia"/>
                <a:sym typeface="Georgia"/>
                <a:hlinkClick r:id="rId7"/>
              </a:rPr>
              <a:t>https://www.youtube.com/watch?v=NrMRPrA6yKI</a:t>
            </a:r>
            <a:endParaRPr sz="1200">
              <a:latin typeface="Georgia"/>
              <a:ea typeface="Georgia"/>
              <a:cs typeface="Georgia"/>
              <a:sym typeface="Georgia"/>
            </a:endParaRPr>
          </a:p>
          <a:p>
            <a:pPr indent="-304800" lvl="0" marL="457200" marR="0" rtl="0" algn="l">
              <a:lnSpc>
                <a:spcPct val="115000"/>
              </a:lnSpc>
              <a:spcBef>
                <a:spcPts val="0"/>
              </a:spcBef>
              <a:spcAft>
                <a:spcPts val="0"/>
              </a:spcAft>
              <a:buSzPts val="1200"/>
              <a:buFont typeface="Georgia"/>
              <a:buChar char="❖"/>
            </a:pPr>
            <a:r>
              <a:rPr i="1" lang="en-US" sz="1200" u="sng">
                <a:solidFill>
                  <a:schemeClr val="hlink"/>
                </a:solidFill>
                <a:latin typeface="Georgia"/>
                <a:ea typeface="Georgia"/>
                <a:cs typeface="Georgia"/>
                <a:sym typeface="Georgia"/>
                <a:hlinkClick r:id="rId8"/>
              </a:rPr>
              <a:t>https://www.youtube.com/watch?v=13roclxHwAM&amp;ab_channel=FaBo</a:t>
            </a:r>
            <a:endParaRPr i="1" sz="1200">
              <a:solidFill>
                <a:schemeClr val="dk1"/>
              </a:solidFill>
              <a:latin typeface="Georgia"/>
              <a:ea typeface="Georgia"/>
              <a:cs typeface="Georgia"/>
              <a:sym typeface="Georgia"/>
            </a:endParaRPr>
          </a:p>
          <a:p>
            <a:pPr indent="-304800" lvl="0" marL="457200" marR="0" rtl="0" algn="l">
              <a:lnSpc>
                <a:spcPct val="115000"/>
              </a:lnSpc>
              <a:spcBef>
                <a:spcPts val="0"/>
              </a:spcBef>
              <a:spcAft>
                <a:spcPts val="0"/>
              </a:spcAft>
              <a:buSzPts val="1200"/>
              <a:buFont typeface="Georgia"/>
              <a:buChar char="❖"/>
            </a:pPr>
            <a:r>
              <a:rPr i="1" lang="en-US" sz="1200">
                <a:solidFill>
                  <a:schemeClr val="dk1"/>
                </a:solidFill>
                <a:latin typeface="Georgia"/>
                <a:ea typeface="Georgia"/>
                <a:cs typeface="Georgia"/>
                <a:sym typeface="Georgia"/>
              </a:rPr>
              <a:t>ECE 536 Chapter 10b – System Identification-20220925 and class provide manuscript for Phillips, Nagle, and Chakrabortty, 4th Edition</a:t>
            </a:r>
            <a:endParaRPr i="1" sz="1200">
              <a:solidFill>
                <a:schemeClr val="dk1"/>
              </a:solidFill>
              <a:latin typeface="Georgia"/>
              <a:ea typeface="Georgia"/>
              <a:cs typeface="Georgia"/>
              <a:sym typeface="Georgia"/>
            </a:endParaRPr>
          </a:p>
          <a:p>
            <a:pPr indent="-304800" lvl="0" marL="457200" marR="0" rtl="0" algn="l">
              <a:lnSpc>
                <a:spcPct val="115000"/>
              </a:lnSpc>
              <a:spcBef>
                <a:spcPts val="0"/>
              </a:spcBef>
              <a:spcAft>
                <a:spcPts val="0"/>
              </a:spcAft>
              <a:buSzPts val="1200"/>
              <a:buFont typeface="Times New Roman"/>
              <a:buChar char="❖"/>
            </a:pPr>
            <a:r>
              <a:rPr i="1" lang="en-US" sz="1200">
                <a:solidFill>
                  <a:schemeClr val="dk1"/>
                </a:solidFill>
                <a:latin typeface="Georgia"/>
                <a:ea typeface="Georgia"/>
                <a:cs typeface="Georgia"/>
                <a:sym typeface="Georgia"/>
              </a:rPr>
              <a:t>Varty, J. (2019, April 16). Visualizing resnet18 activations. fast.ai Course Forums. Retrieved November 7, 2022, from </a:t>
            </a:r>
            <a:r>
              <a:rPr i="1" lang="en-US" sz="1200" u="sng">
                <a:solidFill>
                  <a:schemeClr val="hlink"/>
                </a:solidFill>
                <a:latin typeface="Georgia"/>
                <a:ea typeface="Georgia"/>
                <a:cs typeface="Georgia"/>
                <a:sym typeface="Georgia"/>
                <a:hlinkClick r:id="rId9"/>
              </a:rPr>
              <a:t>https://forums.fast.ai/t/visualizing-resnet18-activations/43916</a:t>
            </a:r>
            <a:r>
              <a:rPr lang="en-US" sz="1200" u="sng">
                <a:solidFill>
                  <a:schemeClr val="hlink"/>
                </a:solidFill>
                <a:latin typeface="Georgia"/>
                <a:ea typeface="Georgia"/>
                <a:cs typeface="Georgia"/>
                <a:sym typeface="Georgia"/>
                <a:hlinkClick r:id="rId10"/>
              </a:rPr>
              <a:t> </a:t>
            </a:r>
            <a:endParaRPr sz="1200">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idx="1" type="body"/>
          </p:nvPr>
        </p:nvSpPr>
        <p:spPr>
          <a:xfrm>
            <a:off x="457200" y="633725"/>
            <a:ext cx="8229600" cy="3960900"/>
          </a:xfrm>
          <a:prstGeom prst="rect">
            <a:avLst/>
          </a:prstGeom>
        </p:spPr>
        <p:txBody>
          <a:bodyPr anchorCtr="0" anchor="ctr" bIns="45700" lIns="91425" spcFirstLastPara="1" rIns="91425" wrap="square" tIns="45700">
            <a:noAutofit/>
          </a:bodyPr>
          <a:lstStyle/>
          <a:p>
            <a:pPr indent="0" lvl="0" marL="0" rtl="0" algn="ctr">
              <a:spcBef>
                <a:spcPts val="360"/>
              </a:spcBef>
              <a:spcAft>
                <a:spcPts val="0"/>
              </a:spcAft>
              <a:buNone/>
            </a:pPr>
            <a:r>
              <a:rPr lang="en-US" sz="3200">
                <a:latin typeface="Georgia"/>
                <a:ea typeface="Georgia"/>
                <a:cs typeface="Georgia"/>
                <a:sym typeface="Georgia"/>
              </a:rPr>
              <a:t>Thank You!</a:t>
            </a:r>
            <a:endParaRPr sz="3200">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type="ctrTitle"/>
          </p:nvPr>
        </p:nvSpPr>
        <p:spPr>
          <a:xfrm>
            <a:off x="685800" y="507475"/>
            <a:ext cx="7772400" cy="49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600"/>
              </a:spcAft>
              <a:buClr>
                <a:schemeClr val="dk1"/>
              </a:buClr>
              <a:buSzPts val="1100"/>
              <a:buFont typeface="Arial"/>
              <a:buNone/>
            </a:pPr>
            <a:r>
              <a:rPr b="0" lang="en-US" sz="2900">
                <a:latin typeface="Georgia"/>
                <a:ea typeface="Georgia"/>
                <a:cs typeface="Georgia"/>
                <a:sym typeface="Georgia"/>
              </a:rPr>
              <a:t>Introduction</a:t>
            </a:r>
            <a:endParaRPr b="0" sz="2900">
              <a:latin typeface="Georgia"/>
              <a:ea typeface="Georgia"/>
              <a:cs typeface="Georgia"/>
              <a:sym typeface="Georgia"/>
            </a:endParaRPr>
          </a:p>
        </p:txBody>
      </p:sp>
      <p:grpSp>
        <p:nvGrpSpPr>
          <p:cNvPr id="97" name="Google Shape;97;p15"/>
          <p:cNvGrpSpPr/>
          <p:nvPr/>
        </p:nvGrpSpPr>
        <p:grpSpPr>
          <a:xfrm>
            <a:off x="4989400" y="1153125"/>
            <a:ext cx="3639900" cy="2149225"/>
            <a:chOff x="5065600" y="1305525"/>
            <a:chExt cx="3639900" cy="2149225"/>
          </a:xfrm>
        </p:grpSpPr>
        <p:pic>
          <p:nvPicPr>
            <p:cNvPr id="98" name="Google Shape;98;p15"/>
            <p:cNvPicPr preferRelativeResize="0"/>
            <p:nvPr/>
          </p:nvPicPr>
          <p:blipFill>
            <a:blip r:embed="rId3">
              <a:alphaModFix/>
            </a:blip>
            <a:stretch>
              <a:fillRect/>
            </a:stretch>
          </p:blipFill>
          <p:spPr>
            <a:xfrm>
              <a:off x="5298289" y="1305525"/>
              <a:ext cx="3174511" cy="1785663"/>
            </a:xfrm>
            <a:prstGeom prst="rect">
              <a:avLst/>
            </a:prstGeom>
            <a:noFill/>
            <a:ln>
              <a:noFill/>
            </a:ln>
          </p:spPr>
        </p:pic>
        <p:sp>
          <p:nvSpPr>
            <p:cNvPr id="99" name="Google Shape;99;p15"/>
            <p:cNvSpPr txBox="1"/>
            <p:nvPr/>
          </p:nvSpPr>
          <p:spPr>
            <a:xfrm>
              <a:off x="5065600" y="3146950"/>
              <a:ext cx="3639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800">
                  <a:latin typeface="Georgia"/>
                  <a:ea typeface="Georgia"/>
                  <a:cs typeface="Georgia"/>
                  <a:sym typeface="Georgia"/>
                </a:rPr>
                <a:t>https://developer.nvidia.com/blog/training-your-jetbot-in-isaac-sim/</a:t>
              </a:r>
              <a:endParaRPr i="1" sz="800">
                <a:latin typeface="Georgia"/>
                <a:ea typeface="Georgia"/>
                <a:cs typeface="Georgia"/>
                <a:sym typeface="Georgia"/>
              </a:endParaRPr>
            </a:p>
          </p:txBody>
        </p:sp>
      </p:grpSp>
      <p:sp>
        <p:nvSpPr>
          <p:cNvPr id="100" name="Google Shape;100;p15"/>
          <p:cNvSpPr txBox="1"/>
          <p:nvPr/>
        </p:nvSpPr>
        <p:spPr>
          <a:xfrm>
            <a:off x="476450" y="1216900"/>
            <a:ext cx="4363800" cy="19086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en-US">
                <a:latin typeface="Georgia"/>
                <a:ea typeface="Georgia"/>
                <a:cs typeface="Georgia"/>
                <a:sym typeface="Georgia"/>
              </a:rPr>
              <a:t>Goal</a:t>
            </a:r>
            <a:r>
              <a:rPr lang="en-US">
                <a:latin typeface="Georgia"/>
                <a:ea typeface="Georgia"/>
                <a:cs typeface="Georgia"/>
                <a:sym typeface="Georgia"/>
              </a:rPr>
              <a:t> - </a:t>
            </a:r>
            <a:r>
              <a:rPr lang="en-US">
                <a:solidFill>
                  <a:srgbClr val="FF0000"/>
                </a:solidFill>
                <a:latin typeface="Georgia"/>
                <a:ea typeface="Georgia"/>
                <a:cs typeface="Georgia"/>
                <a:sym typeface="Georgia"/>
              </a:rPr>
              <a:t>Develop a vision-based self-driving car system using NVIDIA JetBot to identify lane lines and regulate the vehicle's speed and direction to navigate from source to destination.</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US">
                <a:latin typeface="Georgia"/>
                <a:ea typeface="Georgia"/>
                <a:cs typeface="Georgia"/>
                <a:sym typeface="Georgia"/>
              </a:rPr>
              <a:t>Detect lanes using a camera with the NVIDIA jetbot and making sure the bot follows the lane.</a:t>
            </a:r>
            <a:endParaRPr>
              <a:latin typeface="Georgia"/>
              <a:ea typeface="Georgia"/>
              <a:cs typeface="Georgia"/>
              <a:sym typeface="Georgia"/>
            </a:endParaRPr>
          </a:p>
        </p:txBody>
      </p:sp>
      <p:sp>
        <p:nvSpPr>
          <p:cNvPr id="101" name="Google Shape;101;p15"/>
          <p:cNvSpPr txBox="1"/>
          <p:nvPr/>
        </p:nvSpPr>
        <p:spPr>
          <a:xfrm>
            <a:off x="970450" y="3272375"/>
            <a:ext cx="7487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Georgia"/>
                <a:ea typeface="Georgia"/>
                <a:cs typeface="Georgia"/>
                <a:sym typeface="Georgia"/>
              </a:rPr>
              <a:t>Work Done -</a:t>
            </a:r>
            <a:endParaRPr b="1">
              <a:latin typeface="Georgia"/>
              <a:ea typeface="Georgia"/>
              <a:cs typeface="Georgia"/>
              <a:sym typeface="Georgia"/>
            </a:endParaRPr>
          </a:p>
          <a:p>
            <a:pPr indent="-317500" lvl="0" marL="457200" rtl="0" algn="l">
              <a:spcBef>
                <a:spcPts val="0"/>
              </a:spcBef>
              <a:spcAft>
                <a:spcPts val="0"/>
              </a:spcAft>
              <a:buSzPts val="1400"/>
              <a:buFont typeface="Georgia"/>
              <a:buAutoNum type="arabicPeriod"/>
            </a:pPr>
            <a:r>
              <a:rPr lang="en-US">
                <a:latin typeface="Georgia"/>
                <a:ea typeface="Georgia"/>
                <a:cs typeface="Georgia"/>
                <a:sym typeface="Georgia"/>
              </a:rPr>
              <a:t>Increased the dataset to </a:t>
            </a:r>
            <a:r>
              <a:rPr lang="en-US">
                <a:solidFill>
                  <a:schemeClr val="dk1"/>
                </a:solidFill>
                <a:latin typeface="Georgia"/>
                <a:ea typeface="Georgia"/>
                <a:cs typeface="Georgia"/>
                <a:sym typeface="Georgia"/>
              </a:rPr>
              <a:t>~700 images to </a:t>
            </a:r>
            <a:r>
              <a:rPr lang="en-US">
                <a:latin typeface="Georgia"/>
                <a:ea typeface="Georgia"/>
                <a:cs typeface="Georgia"/>
                <a:sym typeface="Georgia"/>
              </a:rPr>
              <a:t>t</a:t>
            </a:r>
            <a:r>
              <a:rPr lang="en-US">
                <a:latin typeface="Georgia"/>
                <a:ea typeface="Georgia"/>
                <a:cs typeface="Georgia"/>
                <a:sym typeface="Georgia"/>
              </a:rPr>
              <a:t>rain the model on the circular track.</a:t>
            </a:r>
            <a:endParaRPr>
              <a:latin typeface="Georgia"/>
              <a:ea typeface="Georgia"/>
              <a:cs typeface="Georgia"/>
              <a:sym typeface="Georgia"/>
            </a:endParaRPr>
          </a:p>
          <a:p>
            <a:pPr indent="-317500" lvl="0" marL="457200" rtl="0" algn="l">
              <a:spcBef>
                <a:spcPts val="0"/>
              </a:spcBef>
              <a:spcAft>
                <a:spcPts val="0"/>
              </a:spcAft>
              <a:buSzPts val="1400"/>
              <a:buFont typeface="Georgia"/>
              <a:buAutoNum type="arabicPeriod"/>
            </a:pPr>
            <a:r>
              <a:rPr lang="en-US">
                <a:latin typeface="Georgia"/>
                <a:ea typeface="Georgia"/>
                <a:cs typeface="Georgia"/>
                <a:sym typeface="Georgia"/>
              </a:rPr>
              <a:t>Optimized the best path generated to avoid undesired latency from live camera feed.</a:t>
            </a:r>
            <a:endParaRPr>
              <a:latin typeface="Georgia"/>
              <a:ea typeface="Georgia"/>
              <a:cs typeface="Georgia"/>
              <a:sym typeface="Georgia"/>
            </a:endParaRPr>
          </a:p>
          <a:p>
            <a:pPr indent="-317500" lvl="0" marL="457200" rtl="0" algn="l">
              <a:spcBef>
                <a:spcPts val="0"/>
              </a:spcBef>
              <a:spcAft>
                <a:spcPts val="0"/>
              </a:spcAft>
              <a:buSzPts val="1400"/>
              <a:buFont typeface="Georgia"/>
              <a:buAutoNum type="arabicPeriod"/>
            </a:pPr>
            <a:r>
              <a:rPr lang="en-US">
                <a:latin typeface="Georgia"/>
                <a:ea typeface="Georgia"/>
                <a:cs typeface="Georgia"/>
                <a:sym typeface="Georgia"/>
              </a:rPr>
              <a:t>Performed system identification to find G(z).</a:t>
            </a:r>
            <a:endParaRPr>
              <a:latin typeface="Georgia"/>
              <a:ea typeface="Georgia"/>
              <a:cs typeface="Georgia"/>
              <a:sym typeface="Georgia"/>
            </a:endParaRPr>
          </a:p>
          <a:p>
            <a:pPr indent="-317500" lvl="0" marL="457200" rtl="0" algn="l">
              <a:spcBef>
                <a:spcPts val="0"/>
              </a:spcBef>
              <a:spcAft>
                <a:spcPts val="0"/>
              </a:spcAft>
              <a:buSzPts val="1400"/>
              <a:buFont typeface="Georgia"/>
              <a:buAutoNum type="arabicPeriod"/>
            </a:pPr>
            <a:r>
              <a:rPr lang="en-US">
                <a:solidFill>
                  <a:srgbClr val="000000"/>
                </a:solidFill>
                <a:latin typeface="Georgia"/>
                <a:ea typeface="Georgia"/>
                <a:cs typeface="Georgia"/>
                <a:sym typeface="Georgia"/>
              </a:rPr>
              <a:t>Used MATLAB PID-tuner to find the optimal tuning gains for our controller D(z).</a:t>
            </a:r>
            <a:endParaRPr>
              <a:solidFill>
                <a:srgbClr val="000000"/>
              </a:solidFill>
              <a:latin typeface="Georgia"/>
              <a:ea typeface="Georgia"/>
              <a:cs typeface="Georgia"/>
              <a:sym typeface="Georgia"/>
            </a:endParaRPr>
          </a:p>
          <a:p>
            <a:pPr indent="-317500" lvl="0" marL="457200" rtl="0" algn="l">
              <a:spcBef>
                <a:spcPts val="0"/>
              </a:spcBef>
              <a:spcAft>
                <a:spcPts val="0"/>
              </a:spcAft>
              <a:buSzPts val="1400"/>
              <a:buFont typeface="Georgia"/>
              <a:buAutoNum type="arabicPeriod"/>
            </a:pPr>
            <a:r>
              <a:rPr lang="en-US">
                <a:latin typeface="Georgia"/>
                <a:ea typeface="Georgia"/>
                <a:cs typeface="Georgia"/>
                <a:sym typeface="Georgia"/>
              </a:rPr>
              <a:t>Compared the performance with Lead-Lag and pole placement compensators.</a:t>
            </a:r>
            <a:endParaRPr>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685800" y="507475"/>
            <a:ext cx="7772400" cy="49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600"/>
              </a:spcAft>
              <a:buClr>
                <a:schemeClr val="dk1"/>
              </a:buClr>
              <a:buSzPts val="1100"/>
              <a:buFont typeface="Arial"/>
              <a:buNone/>
            </a:pPr>
            <a:r>
              <a:rPr b="0" lang="en-US" sz="2900">
                <a:latin typeface="Georgia"/>
                <a:ea typeface="Georgia"/>
                <a:cs typeface="Georgia"/>
                <a:sym typeface="Georgia"/>
              </a:rPr>
              <a:t>Materials and Hardware</a:t>
            </a:r>
            <a:endParaRPr b="0" sz="2100">
              <a:latin typeface="Georgia"/>
              <a:ea typeface="Georgia"/>
              <a:cs typeface="Georgia"/>
              <a:sym typeface="Georgia"/>
            </a:endParaRPr>
          </a:p>
        </p:txBody>
      </p:sp>
      <p:pic>
        <p:nvPicPr>
          <p:cNvPr id="107" name="Google Shape;107;p16"/>
          <p:cNvPicPr preferRelativeResize="0"/>
          <p:nvPr/>
        </p:nvPicPr>
        <p:blipFill>
          <a:blip r:embed="rId3">
            <a:alphaModFix/>
          </a:blip>
          <a:stretch>
            <a:fillRect/>
          </a:stretch>
        </p:blipFill>
        <p:spPr>
          <a:xfrm>
            <a:off x="5019725" y="1163350"/>
            <a:ext cx="3976475" cy="3620550"/>
          </a:xfrm>
          <a:prstGeom prst="rect">
            <a:avLst/>
          </a:prstGeom>
          <a:noFill/>
          <a:ln>
            <a:noFill/>
          </a:ln>
        </p:spPr>
      </p:pic>
      <p:sp>
        <p:nvSpPr>
          <p:cNvPr id="108" name="Google Shape;108;p16"/>
          <p:cNvSpPr txBox="1"/>
          <p:nvPr/>
        </p:nvSpPr>
        <p:spPr>
          <a:xfrm>
            <a:off x="258225" y="1010950"/>
            <a:ext cx="4671600" cy="45978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a:solidFill>
                  <a:srgbClr val="FF0000"/>
                </a:solidFill>
                <a:latin typeface="Georgia"/>
                <a:ea typeface="Georgia"/>
                <a:cs typeface="Georgia"/>
                <a:sym typeface="Georgia"/>
              </a:rPr>
              <a:t>All of the hardware components used in this project come from the Waveshare JetBot AI Kit.</a:t>
            </a:r>
            <a:endParaRPr>
              <a:solidFill>
                <a:srgbClr val="FF0000"/>
              </a:solidFill>
              <a:latin typeface="Georgia"/>
              <a:ea typeface="Georgia"/>
              <a:cs typeface="Georgia"/>
              <a:sym typeface="Georgia"/>
            </a:endParaRPr>
          </a:p>
          <a:p>
            <a:pPr indent="0" lvl="0" marL="0" rtl="0" algn="just">
              <a:spcBef>
                <a:spcPts val="600"/>
              </a:spcBef>
              <a:spcAft>
                <a:spcPts val="0"/>
              </a:spcAft>
              <a:buNone/>
            </a:pPr>
            <a:r>
              <a:t/>
            </a:r>
            <a:endParaRPr sz="1000">
              <a:solidFill>
                <a:srgbClr val="000000"/>
              </a:solidFill>
              <a:latin typeface="Georgia"/>
              <a:ea typeface="Georgia"/>
              <a:cs typeface="Georgia"/>
              <a:sym typeface="Georgia"/>
            </a:endParaRPr>
          </a:p>
          <a:p>
            <a:pPr indent="-311150" lvl="0" marL="457200" rtl="0" algn="l">
              <a:spcBef>
                <a:spcPts val="600"/>
              </a:spcBef>
              <a:spcAft>
                <a:spcPts val="0"/>
              </a:spcAft>
              <a:buClr>
                <a:srgbClr val="000000"/>
              </a:buClr>
              <a:buSzPts val="1300"/>
              <a:buFont typeface="Georgia"/>
              <a:buAutoNum type="alphaUcPeriod"/>
            </a:pPr>
            <a:r>
              <a:rPr b="1" lang="en-US">
                <a:solidFill>
                  <a:schemeClr val="dk1"/>
                </a:solidFill>
                <a:latin typeface="Georgia"/>
                <a:ea typeface="Georgia"/>
                <a:cs typeface="Georgia"/>
                <a:sym typeface="Georgia"/>
              </a:rPr>
              <a:t>Microcontroller: </a:t>
            </a:r>
            <a:r>
              <a:rPr lang="en-US">
                <a:solidFill>
                  <a:schemeClr val="dk1"/>
                </a:solidFill>
                <a:latin typeface="Georgia"/>
                <a:ea typeface="Georgia"/>
                <a:cs typeface="Georgia"/>
                <a:sym typeface="Georgia"/>
              </a:rPr>
              <a:t>NVIDIA® Jetson Nano™ developer kit, Quad-core ARM A57 running at 1.43 GHz , 128-core Maxwell GPU.</a:t>
            </a:r>
            <a:endParaRPr>
              <a:solidFill>
                <a:schemeClr val="dk1"/>
              </a:solidFill>
              <a:latin typeface="Georgia"/>
              <a:ea typeface="Georgia"/>
              <a:cs typeface="Georgia"/>
              <a:sym typeface="Georgia"/>
            </a:endParaRPr>
          </a:p>
          <a:p>
            <a:pPr indent="-311150" lvl="0" marL="457200" rtl="0" algn="l">
              <a:spcBef>
                <a:spcPts val="0"/>
              </a:spcBef>
              <a:spcAft>
                <a:spcPts val="0"/>
              </a:spcAft>
              <a:buClr>
                <a:srgbClr val="000000"/>
              </a:buClr>
              <a:buSzPts val="1300"/>
              <a:buFont typeface="Georgia"/>
              <a:buAutoNum type="alphaUcPeriod"/>
            </a:pPr>
            <a:r>
              <a:rPr b="1" lang="en-US">
                <a:solidFill>
                  <a:schemeClr val="dk1"/>
                </a:solidFill>
                <a:latin typeface="Georgia"/>
                <a:ea typeface="Georgia"/>
                <a:cs typeface="Georgia"/>
                <a:sym typeface="Georgia"/>
              </a:rPr>
              <a:t>Motors and Driver:</a:t>
            </a:r>
            <a:r>
              <a:rPr lang="en-US">
                <a:solidFill>
                  <a:schemeClr val="dk1"/>
                </a:solidFill>
                <a:latin typeface="Georgia"/>
                <a:ea typeface="Georgia"/>
                <a:cs typeface="Georgia"/>
                <a:sym typeface="Georgia"/>
              </a:rPr>
              <a:t> TT DC Gearbox Motors, gear ratio 1:48 and TB6612FNG dual H-bridge motor driver</a:t>
            </a:r>
            <a:endParaRPr>
              <a:solidFill>
                <a:schemeClr val="dk1"/>
              </a:solidFill>
              <a:latin typeface="Georgia"/>
              <a:ea typeface="Georgia"/>
              <a:cs typeface="Georgia"/>
              <a:sym typeface="Georgia"/>
            </a:endParaRPr>
          </a:p>
          <a:p>
            <a:pPr indent="-311150" lvl="0" marL="457200" rtl="0" algn="just">
              <a:spcBef>
                <a:spcPts val="0"/>
              </a:spcBef>
              <a:spcAft>
                <a:spcPts val="0"/>
              </a:spcAft>
              <a:buClr>
                <a:srgbClr val="000000"/>
              </a:buClr>
              <a:buSzPts val="1300"/>
              <a:buFont typeface="Georgia"/>
              <a:buAutoNum type="alphaUcPeriod"/>
            </a:pPr>
            <a:r>
              <a:rPr b="1" lang="en-US">
                <a:solidFill>
                  <a:schemeClr val="dk1"/>
                </a:solidFill>
                <a:latin typeface="Georgia"/>
                <a:ea typeface="Georgia"/>
                <a:cs typeface="Georgia"/>
                <a:sym typeface="Georgia"/>
              </a:rPr>
              <a:t>Wireless Communication Module: </a:t>
            </a:r>
            <a:r>
              <a:rPr lang="en-US">
                <a:solidFill>
                  <a:schemeClr val="dk1"/>
                </a:solidFill>
                <a:latin typeface="Georgia"/>
                <a:ea typeface="Georgia"/>
                <a:cs typeface="Georgia"/>
                <a:sym typeface="Georgia"/>
              </a:rPr>
              <a:t>Intel® Dual Band Wireless-AC 8265 adapter, M.2: PCIe, Wi-Fi 5 (802.11ac) certified</a:t>
            </a:r>
            <a:endParaRPr>
              <a:solidFill>
                <a:schemeClr val="dk1"/>
              </a:solidFill>
              <a:latin typeface="Georgia"/>
              <a:ea typeface="Georgia"/>
              <a:cs typeface="Georgia"/>
              <a:sym typeface="Georgia"/>
            </a:endParaRPr>
          </a:p>
          <a:p>
            <a:pPr indent="-311150" lvl="0" marL="457200" rtl="0" algn="l">
              <a:spcBef>
                <a:spcPts val="0"/>
              </a:spcBef>
              <a:spcAft>
                <a:spcPts val="0"/>
              </a:spcAft>
              <a:buClr>
                <a:schemeClr val="dk1"/>
              </a:buClr>
              <a:buSzPts val="1300"/>
              <a:buFont typeface="Georgia"/>
              <a:buAutoNum type="alphaUcPeriod"/>
            </a:pPr>
            <a:r>
              <a:rPr b="1" lang="en-US">
                <a:solidFill>
                  <a:schemeClr val="dk1"/>
                </a:solidFill>
                <a:latin typeface="Georgia"/>
                <a:ea typeface="Georgia"/>
                <a:cs typeface="Georgia"/>
                <a:sym typeface="Georgia"/>
              </a:rPr>
              <a:t>Camera: </a:t>
            </a:r>
            <a:r>
              <a:rPr lang="en-US">
                <a:solidFill>
                  <a:schemeClr val="dk1"/>
                </a:solidFill>
                <a:latin typeface="Georgia"/>
                <a:ea typeface="Georgia"/>
                <a:cs typeface="Georgia"/>
                <a:sym typeface="Georgia"/>
              </a:rPr>
              <a:t>Sony IMX219 8.08MP Color sensor, 160 degree FOV, CSI-2 MIPI 2-lane data output interface. </a:t>
            </a:r>
            <a:endParaRPr>
              <a:solidFill>
                <a:schemeClr val="dk1"/>
              </a:solidFill>
              <a:latin typeface="Georgia"/>
              <a:ea typeface="Georgia"/>
              <a:cs typeface="Georgia"/>
              <a:sym typeface="Georgia"/>
            </a:endParaRPr>
          </a:p>
          <a:p>
            <a:pPr indent="-311150" lvl="0" marL="457200" rtl="0" algn="just">
              <a:spcBef>
                <a:spcPts val="0"/>
              </a:spcBef>
              <a:spcAft>
                <a:spcPts val="0"/>
              </a:spcAft>
              <a:buClr>
                <a:schemeClr val="dk1"/>
              </a:buClr>
              <a:buSzPts val="1300"/>
              <a:buFont typeface="Georgia"/>
              <a:buAutoNum type="alphaUcPeriod"/>
            </a:pPr>
            <a:r>
              <a:rPr b="1" lang="en-US">
                <a:solidFill>
                  <a:schemeClr val="dk1"/>
                </a:solidFill>
                <a:latin typeface="Georgia"/>
                <a:ea typeface="Georgia"/>
                <a:cs typeface="Georgia"/>
                <a:sym typeface="Georgia"/>
              </a:rPr>
              <a:t>Battery Pack: </a:t>
            </a:r>
            <a:r>
              <a:rPr lang="en-US">
                <a:solidFill>
                  <a:schemeClr val="dk1"/>
                </a:solidFill>
                <a:latin typeface="Georgia"/>
                <a:ea typeface="Georgia"/>
                <a:cs typeface="Georgia"/>
                <a:sym typeface="Georgia"/>
              </a:rPr>
              <a:t>LIR18650 Cylindrical Lithium Ion Rechargeable Cell with a Nominal Capacity of 2600mAh at 12.6 </a:t>
            </a:r>
            <a:r>
              <a:rPr lang="en-US" sz="1200">
                <a:solidFill>
                  <a:schemeClr val="dk1"/>
                </a:solidFill>
                <a:latin typeface="Georgia"/>
                <a:ea typeface="Georgia"/>
                <a:cs typeface="Georgia"/>
                <a:sym typeface="Georgia"/>
              </a:rPr>
              <a:t> V. </a:t>
            </a:r>
            <a:endParaRPr sz="1200">
              <a:solidFill>
                <a:schemeClr val="dk1"/>
              </a:solidFill>
              <a:latin typeface="Georgia"/>
              <a:ea typeface="Georgia"/>
              <a:cs typeface="Georgia"/>
              <a:sym typeface="Georgia"/>
            </a:endParaRPr>
          </a:p>
          <a:p>
            <a:pPr indent="0" lvl="0" marL="0" rtl="0" algn="just">
              <a:spcBef>
                <a:spcPts val="0"/>
              </a:spcBef>
              <a:spcAft>
                <a:spcPts val="0"/>
              </a:spcAft>
              <a:buNone/>
            </a:pPr>
            <a:r>
              <a:t/>
            </a:r>
            <a:endParaRPr sz="1300">
              <a:latin typeface="Georgia"/>
              <a:ea typeface="Georgia"/>
              <a:cs typeface="Georgia"/>
              <a:sym typeface="Georgia"/>
            </a:endParaRPr>
          </a:p>
          <a:p>
            <a:pPr indent="0" lvl="0" marL="457200" rtl="0" algn="l">
              <a:lnSpc>
                <a:spcPct val="150000"/>
              </a:lnSpc>
              <a:spcBef>
                <a:spcPts val="0"/>
              </a:spcBef>
              <a:spcAft>
                <a:spcPts val="0"/>
              </a:spcAft>
              <a:buNone/>
            </a:pPr>
            <a:r>
              <a:t/>
            </a:r>
            <a:endParaRPr sz="1200">
              <a:solidFill>
                <a:srgbClr val="0000FF"/>
              </a:solidFill>
              <a:latin typeface="Georgia"/>
              <a:ea typeface="Georgia"/>
              <a:cs typeface="Georgia"/>
              <a:sym typeface="Georgia"/>
            </a:endParaRPr>
          </a:p>
          <a:p>
            <a:pPr indent="0" lvl="0" marL="0" rtl="0" algn="l">
              <a:lnSpc>
                <a:spcPct val="150000"/>
              </a:lnSpc>
              <a:spcBef>
                <a:spcPts val="0"/>
              </a:spcBef>
              <a:spcAft>
                <a:spcPts val="0"/>
              </a:spcAft>
              <a:buNone/>
            </a:pPr>
            <a:r>
              <a:t/>
            </a:r>
            <a:endParaRPr sz="1900">
              <a:solidFill>
                <a:srgbClr val="000000"/>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685800" y="507475"/>
            <a:ext cx="7772400" cy="49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600"/>
              </a:spcAft>
              <a:buClr>
                <a:schemeClr val="dk1"/>
              </a:buClr>
              <a:buSzPts val="1100"/>
              <a:buFont typeface="Arial"/>
              <a:buNone/>
            </a:pPr>
            <a:r>
              <a:rPr b="0" lang="en-US" sz="2900">
                <a:latin typeface="Georgia"/>
                <a:ea typeface="Georgia"/>
                <a:cs typeface="Georgia"/>
                <a:sym typeface="Georgia"/>
              </a:rPr>
              <a:t>Materials and Hardware</a:t>
            </a:r>
            <a:endParaRPr b="0" sz="2100">
              <a:latin typeface="Georgia"/>
              <a:ea typeface="Georgia"/>
              <a:cs typeface="Georgia"/>
              <a:sym typeface="Georgia"/>
            </a:endParaRPr>
          </a:p>
        </p:txBody>
      </p:sp>
      <p:sp>
        <p:nvSpPr>
          <p:cNvPr id="114" name="Google Shape;114;p17"/>
          <p:cNvSpPr txBox="1"/>
          <p:nvPr/>
        </p:nvSpPr>
        <p:spPr>
          <a:xfrm>
            <a:off x="82550" y="1127550"/>
            <a:ext cx="55833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Georgia"/>
              <a:buChar char="●"/>
            </a:pPr>
            <a:r>
              <a:rPr lang="en-US">
                <a:solidFill>
                  <a:schemeClr val="dk1"/>
                </a:solidFill>
                <a:latin typeface="Georgia"/>
                <a:ea typeface="Georgia"/>
                <a:cs typeface="Georgia"/>
                <a:sym typeface="Georgia"/>
              </a:rPr>
              <a:t>Followed the Waveshare tutorial to assemble the JetBot.</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US">
                <a:latin typeface="Georgia"/>
                <a:ea typeface="Georgia"/>
                <a:cs typeface="Georgia"/>
                <a:sym typeface="Georgia"/>
              </a:rPr>
              <a:t>JetPack SDK is a comprehensive resource for building AI applications. It includes Jetson Linux image together with accelerated software libraries, APIs, sample applications, developer tools, and documentation. Used Etcher to flash the JetBot Linux image on the SD card.</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US">
                <a:latin typeface="Georgia"/>
                <a:ea typeface="Georgia"/>
                <a:cs typeface="Georgia"/>
                <a:sym typeface="Georgia"/>
              </a:rPr>
              <a:t>Connected the bot to WiFi logged into the bot using the </a:t>
            </a:r>
            <a:endParaRPr>
              <a:latin typeface="Georgia"/>
              <a:ea typeface="Georgia"/>
              <a:cs typeface="Georgia"/>
              <a:sym typeface="Georgia"/>
            </a:endParaRPr>
          </a:p>
          <a:p>
            <a:pPr indent="0" lvl="0" marL="457200" rtl="0" algn="l">
              <a:spcBef>
                <a:spcPts val="0"/>
              </a:spcBef>
              <a:spcAft>
                <a:spcPts val="0"/>
              </a:spcAft>
              <a:buNone/>
            </a:pPr>
            <a:r>
              <a:rPr lang="en-US">
                <a:latin typeface="Georgia"/>
                <a:ea typeface="Georgia"/>
                <a:cs typeface="Georgia"/>
                <a:sym typeface="Georgia"/>
              </a:rPr>
              <a:t>configured IP address.</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US">
                <a:latin typeface="Georgia"/>
                <a:ea typeface="Georgia"/>
                <a:cs typeface="Georgia"/>
                <a:sym typeface="Georgia"/>
              </a:rPr>
              <a:t>Installed Python on the JetBot and tested the basic motion,</a:t>
            </a:r>
            <a:endParaRPr>
              <a:latin typeface="Georgia"/>
              <a:ea typeface="Georgia"/>
              <a:cs typeface="Georgia"/>
              <a:sym typeface="Georgia"/>
            </a:endParaRPr>
          </a:p>
          <a:p>
            <a:pPr indent="0" lvl="0" marL="457200" rtl="0" algn="l">
              <a:spcBef>
                <a:spcPts val="0"/>
              </a:spcBef>
              <a:spcAft>
                <a:spcPts val="0"/>
              </a:spcAft>
              <a:buNone/>
            </a:pPr>
            <a:r>
              <a:rPr lang="en-US">
                <a:latin typeface="Georgia"/>
                <a:ea typeface="Georgia"/>
                <a:cs typeface="Georgia"/>
                <a:sym typeface="Georgia"/>
              </a:rPr>
              <a:t>camera, and robot control using the Jupyter notebook. </a:t>
            </a:r>
            <a:endParaRPr>
              <a:latin typeface="Georgia"/>
              <a:ea typeface="Georgia"/>
              <a:cs typeface="Georgia"/>
              <a:sym typeface="Georgia"/>
            </a:endParaRPr>
          </a:p>
          <a:p>
            <a:pPr indent="0" lvl="0" marL="45720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US">
                <a:solidFill>
                  <a:schemeClr val="dk1"/>
                </a:solidFill>
                <a:latin typeface="Georgia"/>
                <a:ea typeface="Georgia"/>
                <a:cs typeface="Georgia"/>
                <a:sym typeface="Georgia"/>
              </a:rPr>
              <a:t>Tested Basic Motion of the motors in the Jupyter Notebook - imported the JetBot library and initialized the robot class instance to control the bot using Python.</a:t>
            </a:r>
            <a:endParaRPr>
              <a:latin typeface="Georgia"/>
              <a:ea typeface="Georgia"/>
              <a:cs typeface="Georgia"/>
              <a:sym typeface="Georgia"/>
            </a:endParaRPr>
          </a:p>
        </p:txBody>
      </p:sp>
      <p:pic>
        <p:nvPicPr>
          <p:cNvPr id="115" name="Google Shape;115;p17"/>
          <p:cNvPicPr preferRelativeResize="0"/>
          <p:nvPr/>
        </p:nvPicPr>
        <p:blipFill>
          <a:blip r:embed="rId3">
            <a:alphaModFix/>
          </a:blip>
          <a:stretch>
            <a:fillRect/>
          </a:stretch>
        </p:blipFill>
        <p:spPr>
          <a:xfrm>
            <a:off x="5712242" y="2594825"/>
            <a:ext cx="1652732" cy="1098905"/>
          </a:xfrm>
          <a:prstGeom prst="rect">
            <a:avLst/>
          </a:prstGeom>
          <a:noFill/>
          <a:ln>
            <a:noFill/>
          </a:ln>
        </p:spPr>
      </p:pic>
      <p:pic>
        <p:nvPicPr>
          <p:cNvPr id="116" name="Google Shape;116;p17"/>
          <p:cNvPicPr preferRelativeResize="0"/>
          <p:nvPr/>
        </p:nvPicPr>
        <p:blipFill>
          <a:blip r:embed="rId4">
            <a:alphaModFix/>
          </a:blip>
          <a:stretch>
            <a:fillRect/>
          </a:stretch>
        </p:blipFill>
        <p:spPr>
          <a:xfrm>
            <a:off x="7675100" y="1660075"/>
            <a:ext cx="1394739" cy="692700"/>
          </a:xfrm>
          <a:prstGeom prst="rect">
            <a:avLst/>
          </a:prstGeom>
          <a:noFill/>
          <a:ln>
            <a:noFill/>
          </a:ln>
        </p:spPr>
      </p:pic>
      <p:sp>
        <p:nvSpPr>
          <p:cNvPr id="117" name="Google Shape;117;p17"/>
          <p:cNvSpPr txBox="1"/>
          <p:nvPr/>
        </p:nvSpPr>
        <p:spPr>
          <a:xfrm>
            <a:off x="7726125" y="2352775"/>
            <a:ext cx="12927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900">
                <a:solidFill>
                  <a:schemeClr val="dk1"/>
                </a:solidFill>
                <a:latin typeface="Georgia"/>
                <a:ea typeface="Georgia"/>
                <a:cs typeface="Georgia"/>
                <a:sym typeface="Georgia"/>
              </a:rPr>
              <a:t>Configured IP address can be seen on the OLED display</a:t>
            </a:r>
            <a:endParaRPr sz="900">
              <a:solidFill>
                <a:schemeClr val="dk1"/>
              </a:solidFill>
              <a:latin typeface="Georgia"/>
              <a:ea typeface="Georgia"/>
              <a:cs typeface="Georgia"/>
              <a:sym typeface="Georgia"/>
            </a:endParaRPr>
          </a:p>
        </p:txBody>
      </p:sp>
      <p:sp>
        <p:nvSpPr>
          <p:cNvPr id="118" name="Google Shape;118;p17"/>
          <p:cNvSpPr txBox="1"/>
          <p:nvPr/>
        </p:nvSpPr>
        <p:spPr>
          <a:xfrm>
            <a:off x="5670675" y="3693728"/>
            <a:ext cx="173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900">
                <a:solidFill>
                  <a:schemeClr val="dk1"/>
                </a:solidFill>
                <a:latin typeface="Georgia"/>
                <a:ea typeface="Georgia"/>
                <a:cs typeface="Georgia"/>
                <a:sym typeface="Georgia"/>
              </a:rPr>
              <a:t>Ubuntu running on the JetBot</a:t>
            </a:r>
            <a:endParaRPr sz="900">
              <a:solidFill>
                <a:schemeClr val="dk1"/>
              </a:solidFill>
              <a:latin typeface="Georgia"/>
              <a:ea typeface="Georgia"/>
              <a:cs typeface="Georgia"/>
              <a:sym typeface="Georgia"/>
            </a:endParaRPr>
          </a:p>
        </p:txBody>
      </p:sp>
      <p:pic>
        <p:nvPicPr>
          <p:cNvPr id="119" name="Google Shape;119;p17"/>
          <p:cNvPicPr preferRelativeResize="0"/>
          <p:nvPr/>
        </p:nvPicPr>
        <p:blipFill>
          <a:blip r:embed="rId5">
            <a:alphaModFix/>
          </a:blip>
          <a:stretch>
            <a:fillRect/>
          </a:stretch>
        </p:blipFill>
        <p:spPr>
          <a:xfrm>
            <a:off x="5746863" y="4098950"/>
            <a:ext cx="1867199" cy="638820"/>
          </a:xfrm>
          <a:prstGeom prst="rect">
            <a:avLst/>
          </a:prstGeom>
          <a:noFill/>
          <a:ln>
            <a:noFill/>
          </a:ln>
        </p:spPr>
      </p:pic>
      <p:pic>
        <p:nvPicPr>
          <p:cNvPr id="120" name="Google Shape;120;p17"/>
          <p:cNvPicPr preferRelativeResize="0"/>
          <p:nvPr/>
        </p:nvPicPr>
        <p:blipFill>
          <a:blip r:embed="rId6">
            <a:alphaModFix/>
          </a:blip>
          <a:stretch>
            <a:fillRect/>
          </a:stretch>
        </p:blipFill>
        <p:spPr>
          <a:xfrm>
            <a:off x="7428500" y="3060350"/>
            <a:ext cx="1639301" cy="1677425"/>
          </a:xfrm>
          <a:prstGeom prst="rect">
            <a:avLst/>
          </a:prstGeom>
          <a:noFill/>
          <a:ln>
            <a:noFill/>
          </a:ln>
        </p:spPr>
      </p:pic>
      <p:sp>
        <p:nvSpPr>
          <p:cNvPr id="121" name="Google Shape;121;p17"/>
          <p:cNvSpPr txBox="1"/>
          <p:nvPr/>
        </p:nvSpPr>
        <p:spPr>
          <a:xfrm>
            <a:off x="5791575" y="4737775"/>
            <a:ext cx="282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900">
                <a:solidFill>
                  <a:schemeClr val="dk1"/>
                </a:solidFill>
                <a:latin typeface="Georgia"/>
                <a:ea typeface="Georgia"/>
                <a:cs typeface="Georgia"/>
                <a:sym typeface="Georgia"/>
              </a:rPr>
              <a:t>Basic Robot Motion Test using the JetBot Juypter Notebook</a:t>
            </a:r>
            <a:endParaRPr sz="900">
              <a:solidFill>
                <a:schemeClr val="dk1"/>
              </a:solidFill>
              <a:latin typeface="Georgia"/>
              <a:ea typeface="Georgia"/>
              <a:cs typeface="Georgia"/>
              <a:sym typeface="Georgia"/>
            </a:endParaRPr>
          </a:p>
        </p:txBody>
      </p:sp>
      <p:pic>
        <p:nvPicPr>
          <p:cNvPr id="122" name="Google Shape;122;p17"/>
          <p:cNvPicPr preferRelativeResize="0"/>
          <p:nvPr/>
        </p:nvPicPr>
        <p:blipFill>
          <a:blip r:embed="rId7">
            <a:alphaModFix/>
          </a:blip>
          <a:stretch>
            <a:fillRect/>
          </a:stretch>
        </p:blipFill>
        <p:spPr>
          <a:xfrm>
            <a:off x="5718950" y="1209070"/>
            <a:ext cx="1639301" cy="1009040"/>
          </a:xfrm>
          <a:prstGeom prst="rect">
            <a:avLst/>
          </a:prstGeom>
          <a:noFill/>
          <a:ln>
            <a:noFill/>
          </a:ln>
        </p:spPr>
      </p:pic>
      <p:sp>
        <p:nvSpPr>
          <p:cNvPr id="123" name="Google Shape;123;p17"/>
          <p:cNvSpPr txBox="1"/>
          <p:nvPr/>
        </p:nvSpPr>
        <p:spPr>
          <a:xfrm>
            <a:off x="5836563" y="2164050"/>
            <a:ext cx="1292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900">
                <a:solidFill>
                  <a:schemeClr val="dk1"/>
                </a:solidFill>
                <a:latin typeface="Georgia"/>
                <a:ea typeface="Georgia"/>
                <a:cs typeface="Georgia"/>
                <a:sym typeface="Georgia"/>
              </a:rPr>
              <a:t>Hardware Assembly</a:t>
            </a:r>
            <a:endParaRPr sz="900">
              <a:solidFill>
                <a:schemeClr val="dk1"/>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685800" y="507475"/>
            <a:ext cx="7772400" cy="49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600"/>
              </a:spcAft>
              <a:buClr>
                <a:schemeClr val="dk1"/>
              </a:buClr>
              <a:buSzPts val="1100"/>
              <a:buFont typeface="Arial"/>
              <a:buNone/>
            </a:pPr>
            <a:r>
              <a:rPr b="0" lang="en-US" sz="2900">
                <a:latin typeface="Georgia"/>
                <a:ea typeface="Georgia"/>
                <a:cs typeface="Georgia"/>
                <a:sym typeface="Georgia"/>
              </a:rPr>
              <a:t>Control Objective</a:t>
            </a:r>
            <a:endParaRPr b="0" sz="2900">
              <a:latin typeface="Georgia"/>
              <a:ea typeface="Georgia"/>
              <a:cs typeface="Georgia"/>
              <a:sym typeface="Georgia"/>
            </a:endParaRPr>
          </a:p>
        </p:txBody>
      </p:sp>
      <p:pic>
        <p:nvPicPr>
          <p:cNvPr id="129" name="Google Shape;129;p18"/>
          <p:cNvPicPr preferRelativeResize="0"/>
          <p:nvPr/>
        </p:nvPicPr>
        <p:blipFill>
          <a:blip r:embed="rId3">
            <a:alphaModFix/>
          </a:blip>
          <a:stretch>
            <a:fillRect/>
          </a:stretch>
        </p:blipFill>
        <p:spPr>
          <a:xfrm>
            <a:off x="2058050" y="1610275"/>
            <a:ext cx="5027900" cy="1427075"/>
          </a:xfrm>
          <a:prstGeom prst="rect">
            <a:avLst/>
          </a:prstGeom>
          <a:noFill/>
          <a:ln>
            <a:noFill/>
          </a:ln>
        </p:spPr>
      </p:pic>
      <p:sp>
        <p:nvSpPr>
          <p:cNvPr id="130" name="Google Shape;130;p18"/>
          <p:cNvSpPr txBox="1"/>
          <p:nvPr/>
        </p:nvSpPr>
        <p:spPr>
          <a:xfrm>
            <a:off x="860100" y="1140100"/>
            <a:ext cx="7423800" cy="5817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SzPts val="1200"/>
              <a:buFont typeface="Georgia"/>
              <a:buChar char="➔"/>
            </a:pPr>
            <a:r>
              <a:rPr lang="en-US" sz="1200">
                <a:latin typeface="Georgia"/>
                <a:ea typeface="Georgia"/>
                <a:cs typeface="Georgia"/>
                <a:sym typeface="Georgia"/>
              </a:rPr>
              <a:t>PD Controller tuned o</a:t>
            </a:r>
            <a:r>
              <a:rPr lang="en-US" sz="1200">
                <a:solidFill>
                  <a:schemeClr val="dk1"/>
                </a:solidFill>
                <a:latin typeface="Georgia"/>
                <a:ea typeface="Georgia"/>
                <a:cs typeface="Georgia"/>
                <a:sym typeface="Georgia"/>
              </a:rPr>
              <a:t>n optimal speed at which the bot is able to compensate of frame lagness and computational image processing stress for system </a:t>
            </a:r>
            <a:r>
              <a:rPr lang="en-US" sz="1200">
                <a:solidFill>
                  <a:schemeClr val="dk1"/>
                </a:solidFill>
                <a:latin typeface="Georgia"/>
                <a:ea typeface="Georgia"/>
                <a:cs typeface="Georgia"/>
                <a:sym typeface="Georgia"/>
              </a:rPr>
              <a:t>identification</a:t>
            </a:r>
            <a:r>
              <a:rPr lang="en-US" sz="1200">
                <a:solidFill>
                  <a:schemeClr val="dk1"/>
                </a:solidFill>
                <a:latin typeface="Georgia"/>
                <a:ea typeface="Georgia"/>
                <a:cs typeface="Georgia"/>
                <a:sym typeface="Georgia"/>
              </a:rPr>
              <a:t>.</a:t>
            </a:r>
            <a:endParaRPr sz="1200">
              <a:latin typeface="Georgia"/>
              <a:ea typeface="Georgia"/>
              <a:cs typeface="Georgia"/>
              <a:sym typeface="Georgia"/>
            </a:endParaRPr>
          </a:p>
        </p:txBody>
      </p:sp>
      <p:sp>
        <p:nvSpPr>
          <p:cNvPr id="131" name="Google Shape;131;p18"/>
          <p:cNvSpPr txBox="1"/>
          <p:nvPr/>
        </p:nvSpPr>
        <p:spPr>
          <a:xfrm>
            <a:off x="860100" y="2961150"/>
            <a:ext cx="7423800" cy="5541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chemeClr val="dk1"/>
              </a:buClr>
              <a:buSzPts val="1200"/>
              <a:buFont typeface="Georgia"/>
              <a:buChar char="➔"/>
            </a:pPr>
            <a:r>
              <a:rPr lang="en-US" sz="1200">
                <a:solidFill>
                  <a:schemeClr val="dk1"/>
                </a:solidFill>
                <a:latin typeface="Georgia"/>
                <a:ea typeface="Georgia"/>
                <a:cs typeface="Georgia"/>
                <a:sym typeface="Georgia"/>
              </a:rPr>
              <a:t>PID/Lead/Lag/root-locus/pole placement controllers in cascade with the initial PD controller in the plant.</a:t>
            </a:r>
            <a:endParaRPr sz="1200">
              <a:latin typeface="Georgia"/>
              <a:ea typeface="Georgia"/>
              <a:cs typeface="Georgia"/>
              <a:sym typeface="Georgia"/>
            </a:endParaRPr>
          </a:p>
        </p:txBody>
      </p:sp>
      <p:pic>
        <p:nvPicPr>
          <p:cNvPr id="132" name="Google Shape;132;p18"/>
          <p:cNvPicPr preferRelativeResize="0"/>
          <p:nvPr/>
        </p:nvPicPr>
        <p:blipFill>
          <a:blip r:embed="rId4">
            <a:alphaModFix/>
          </a:blip>
          <a:stretch>
            <a:fillRect/>
          </a:stretch>
        </p:blipFill>
        <p:spPr>
          <a:xfrm>
            <a:off x="1425498" y="3515250"/>
            <a:ext cx="6437052" cy="1427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ctrTitle"/>
          </p:nvPr>
        </p:nvSpPr>
        <p:spPr>
          <a:xfrm>
            <a:off x="685800" y="583675"/>
            <a:ext cx="7772400" cy="494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600"/>
              </a:spcAft>
              <a:buClr>
                <a:schemeClr val="dk1"/>
              </a:buClr>
              <a:buSzPts val="1100"/>
              <a:buFont typeface="Arial"/>
              <a:buNone/>
            </a:pPr>
            <a:r>
              <a:rPr b="0" lang="en-US" sz="2900">
                <a:latin typeface="Georgia"/>
                <a:ea typeface="Georgia"/>
                <a:cs typeface="Georgia"/>
                <a:sym typeface="Georgia"/>
              </a:rPr>
              <a:t>Data Collection</a:t>
            </a:r>
            <a:endParaRPr b="0" sz="2900">
              <a:latin typeface="Georgia"/>
              <a:ea typeface="Georgia"/>
              <a:cs typeface="Georgia"/>
              <a:sym typeface="Georgia"/>
            </a:endParaRPr>
          </a:p>
        </p:txBody>
      </p:sp>
      <p:pic>
        <p:nvPicPr>
          <p:cNvPr id="138" name="Google Shape;138;p19"/>
          <p:cNvPicPr preferRelativeResize="0"/>
          <p:nvPr/>
        </p:nvPicPr>
        <p:blipFill>
          <a:blip r:embed="rId3">
            <a:alphaModFix/>
          </a:blip>
          <a:stretch>
            <a:fillRect/>
          </a:stretch>
        </p:blipFill>
        <p:spPr>
          <a:xfrm>
            <a:off x="650428" y="3317325"/>
            <a:ext cx="2825597" cy="1363100"/>
          </a:xfrm>
          <a:prstGeom prst="rect">
            <a:avLst/>
          </a:prstGeom>
          <a:noFill/>
          <a:ln>
            <a:noFill/>
          </a:ln>
        </p:spPr>
      </p:pic>
      <p:pic>
        <p:nvPicPr>
          <p:cNvPr id="139" name="Google Shape;139;p19"/>
          <p:cNvPicPr preferRelativeResize="0"/>
          <p:nvPr/>
        </p:nvPicPr>
        <p:blipFill>
          <a:blip r:embed="rId4">
            <a:alphaModFix/>
          </a:blip>
          <a:stretch>
            <a:fillRect/>
          </a:stretch>
        </p:blipFill>
        <p:spPr>
          <a:xfrm>
            <a:off x="5134854" y="2657125"/>
            <a:ext cx="3241271" cy="2551000"/>
          </a:xfrm>
          <a:prstGeom prst="rect">
            <a:avLst/>
          </a:prstGeom>
          <a:noFill/>
          <a:ln>
            <a:noFill/>
          </a:ln>
        </p:spPr>
      </p:pic>
      <p:sp>
        <p:nvSpPr>
          <p:cNvPr id="140" name="Google Shape;140;p19"/>
          <p:cNvSpPr txBox="1"/>
          <p:nvPr/>
        </p:nvSpPr>
        <p:spPr>
          <a:xfrm>
            <a:off x="530875" y="1336000"/>
            <a:ext cx="3115800" cy="3915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None/>
            </a:pPr>
            <a:r>
              <a:rPr b="1" lang="en-US">
                <a:solidFill>
                  <a:srgbClr val="FF0000"/>
                </a:solidFill>
                <a:latin typeface="Georgia"/>
                <a:ea typeface="Georgia"/>
                <a:cs typeface="Georgia"/>
                <a:sym typeface="Georgia"/>
              </a:rPr>
              <a:t>Previous Experimental Protocol</a:t>
            </a:r>
            <a:endParaRPr b="1">
              <a:solidFill>
                <a:srgbClr val="FF0000"/>
              </a:solidFill>
              <a:latin typeface="Georgia"/>
              <a:ea typeface="Georgia"/>
              <a:cs typeface="Georgia"/>
              <a:sym typeface="Georgia"/>
            </a:endParaRPr>
          </a:p>
        </p:txBody>
      </p:sp>
      <p:pic>
        <p:nvPicPr>
          <p:cNvPr id="141" name="Google Shape;141;p19"/>
          <p:cNvPicPr preferRelativeResize="0"/>
          <p:nvPr/>
        </p:nvPicPr>
        <p:blipFill rotWithShape="1">
          <a:blip r:embed="rId5">
            <a:alphaModFix/>
          </a:blip>
          <a:srcRect b="0" l="32275" r="29104" t="0"/>
          <a:stretch/>
        </p:blipFill>
        <p:spPr>
          <a:xfrm flipH="1" rot="10800000">
            <a:off x="6777750" y="482150"/>
            <a:ext cx="1522175" cy="2220500"/>
          </a:xfrm>
          <a:prstGeom prst="rect">
            <a:avLst/>
          </a:prstGeom>
          <a:noFill/>
          <a:ln>
            <a:noFill/>
          </a:ln>
        </p:spPr>
      </p:pic>
      <p:pic>
        <p:nvPicPr>
          <p:cNvPr id="142" name="Google Shape;142;p19"/>
          <p:cNvPicPr preferRelativeResize="0"/>
          <p:nvPr/>
        </p:nvPicPr>
        <p:blipFill>
          <a:blip r:embed="rId6">
            <a:alphaModFix/>
          </a:blip>
          <a:stretch>
            <a:fillRect/>
          </a:stretch>
        </p:blipFill>
        <p:spPr>
          <a:xfrm>
            <a:off x="626823" y="1651300"/>
            <a:ext cx="2925400" cy="1051355"/>
          </a:xfrm>
          <a:prstGeom prst="rect">
            <a:avLst/>
          </a:prstGeom>
          <a:noFill/>
          <a:ln>
            <a:noFill/>
          </a:ln>
        </p:spPr>
      </p:pic>
      <p:sp>
        <p:nvSpPr>
          <p:cNvPr id="143" name="Google Shape;143;p19"/>
          <p:cNvSpPr txBox="1"/>
          <p:nvPr/>
        </p:nvSpPr>
        <p:spPr>
          <a:xfrm>
            <a:off x="626875" y="3024400"/>
            <a:ext cx="2925300" cy="3915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None/>
            </a:pPr>
            <a:r>
              <a:rPr b="1" lang="en-US">
                <a:solidFill>
                  <a:srgbClr val="FF0000"/>
                </a:solidFill>
                <a:latin typeface="Georgia"/>
                <a:ea typeface="Georgia"/>
                <a:cs typeface="Georgia"/>
                <a:sym typeface="Georgia"/>
              </a:rPr>
              <a:t>New</a:t>
            </a:r>
            <a:r>
              <a:rPr b="1" lang="en-US">
                <a:solidFill>
                  <a:srgbClr val="FF0000"/>
                </a:solidFill>
                <a:latin typeface="Georgia"/>
                <a:ea typeface="Georgia"/>
                <a:cs typeface="Georgia"/>
                <a:sym typeface="Georgia"/>
              </a:rPr>
              <a:t> Experimental Protocol</a:t>
            </a:r>
            <a:endParaRPr b="1">
              <a:solidFill>
                <a:srgbClr val="FF0000"/>
              </a:solidFill>
              <a:latin typeface="Georgia"/>
              <a:ea typeface="Georgia"/>
              <a:cs typeface="Georgia"/>
              <a:sym typeface="Georgia"/>
            </a:endParaRPr>
          </a:p>
        </p:txBody>
      </p:sp>
      <p:pic>
        <p:nvPicPr>
          <p:cNvPr id="144" name="Google Shape;144;p19"/>
          <p:cNvPicPr preferRelativeResize="0"/>
          <p:nvPr/>
        </p:nvPicPr>
        <p:blipFill rotWithShape="1">
          <a:blip r:embed="rId7">
            <a:alphaModFix/>
          </a:blip>
          <a:srcRect b="4883" l="0" r="0" t="4182"/>
          <a:stretch/>
        </p:blipFill>
        <p:spPr>
          <a:xfrm>
            <a:off x="5126250" y="482150"/>
            <a:ext cx="1405725" cy="2220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0"/>
          <p:cNvPicPr preferRelativeResize="0"/>
          <p:nvPr/>
        </p:nvPicPr>
        <p:blipFill>
          <a:blip r:embed="rId3">
            <a:alphaModFix/>
          </a:blip>
          <a:stretch>
            <a:fillRect/>
          </a:stretch>
        </p:blipFill>
        <p:spPr>
          <a:xfrm>
            <a:off x="6483251" y="3117704"/>
            <a:ext cx="2448824" cy="1836625"/>
          </a:xfrm>
          <a:prstGeom prst="rect">
            <a:avLst/>
          </a:prstGeom>
          <a:noFill/>
          <a:ln>
            <a:noFill/>
          </a:ln>
          <a:effectLst>
            <a:outerShdw blurRad="57150" rotWithShape="0" algn="bl" dir="5400000" dist="19050">
              <a:srgbClr val="000000">
                <a:alpha val="50000"/>
              </a:srgbClr>
            </a:outerShdw>
          </a:effectLst>
        </p:spPr>
      </p:pic>
      <p:pic>
        <p:nvPicPr>
          <p:cNvPr id="150" name="Google Shape;150;p20"/>
          <p:cNvPicPr preferRelativeResize="0"/>
          <p:nvPr/>
        </p:nvPicPr>
        <p:blipFill>
          <a:blip r:embed="rId4">
            <a:alphaModFix/>
          </a:blip>
          <a:stretch>
            <a:fillRect/>
          </a:stretch>
        </p:blipFill>
        <p:spPr>
          <a:xfrm>
            <a:off x="6483250" y="805093"/>
            <a:ext cx="2448825" cy="2205761"/>
          </a:xfrm>
          <a:prstGeom prst="rect">
            <a:avLst/>
          </a:prstGeom>
          <a:noFill/>
          <a:ln>
            <a:noFill/>
          </a:ln>
          <a:effectLst>
            <a:outerShdw blurRad="57150" rotWithShape="0" algn="bl" dir="5400000" dist="19050">
              <a:srgbClr val="000000">
                <a:alpha val="50000"/>
              </a:srgbClr>
            </a:outerShdw>
          </a:effectLst>
        </p:spPr>
      </p:pic>
      <p:sp>
        <p:nvSpPr>
          <p:cNvPr id="151" name="Google Shape;151;p20"/>
          <p:cNvSpPr txBox="1"/>
          <p:nvPr>
            <p:ph type="ctrTitle"/>
          </p:nvPr>
        </p:nvSpPr>
        <p:spPr>
          <a:xfrm>
            <a:off x="685800" y="583675"/>
            <a:ext cx="7772400" cy="49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600"/>
              </a:spcAft>
              <a:buClr>
                <a:schemeClr val="dk1"/>
              </a:buClr>
              <a:buSzPts val="1100"/>
              <a:buFont typeface="Arial"/>
              <a:buNone/>
            </a:pPr>
            <a:r>
              <a:rPr b="0" lang="en-US" sz="2900">
                <a:latin typeface="Georgia"/>
                <a:ea typeface="Georgia"/>
                <a:cs typeface="Georgia"/>
                <a:sym typeface="Georgia"/>
              </a:rPr>
              <a:t>Computer Vision</a:t>
            </a:r>
            <a:endParaRPr b="0" sz="2900">
              <a:latin typeface="Georgia"/>
              <a:ea typeface="Georgia"/>
              <a:cs typeface="Georgia"/>
              <a:sym typeface="Georgia"/>
            </a:endParaRPr>
          </a:p>
        </p:txBody>
      </p:sp>
      <p:sp>
        <p:nvSpPr>
          <p:cNvPr id="152" name="Google Shape;152;p20"/>
          <p:cNvSpPr txBox="1"/>
          <p:nvPr/>
        </p:nvSpPr>
        <p:spPr>
          <a:xfrm>
            <a:off x="82550" y="975150"/>
            <a:ext cx="6106800" cy="46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latin typeface="Georgia"/>
                <a:ea typeface="Georgia"/>
                <a:cs typeface="Georgia"/>
                <a:sym typeface="Georgia"/>
              </a:rPr>
              <a:t>Training the model</a:t>
            </a:r>
            <a:endParaRPr sz="1600">
              <a:solidFill>
                <a:schemeClr val="dk1"/>
              </a:solidFill>
              <a:latin typeface="Georgia"/>
              <a:ea typeface="Georgia"/>
              <a:cs typeface="Georgia"/>
              <a:sym typeface="Georgia"/>
            </a:endParaRPr>
          </a:p>
          <a:p>
            <a:pPr indent="-311150" lvl="0" marL="457200" rtl="0" algn="just">
              <a:lnSpc>
                <a:spcPct val="115000"/>
              </a:lnSpc>
              <a:spcBef>
                <a:spcPts val="0"/>
              </a:spcBef>
              <a:spcAft>
                <a:spcPts val="0"/>
              </a:spcAft>
              <a:buClr>
                <a:schemeClr val="dk1"/>
              </a:buClr>
              <a:buSzPts val="1300"/>
              <a:buFont typeface="Georgia"/>
              <a:buChar char="●"/>
            </a:pPr>
            <a:r>
              <a:rPr lang="en-US">
                <a:solidFill>
                  <a:schemeClr val="dk1"/>
                </a:solidFill>
                <a:latin typeface="Georgia"/>
                <a:ea typeface="Georgia"/>
                <a:cs typeface="Georgia"/>
                <a:sym typeface="Georgia"/>
              </a:rPr>
              <a:t>We have used PyTorch deep learning framework to train ResNet18 neural network architecture model for lane detection application. With the help of transfer learning we can repurpose a new trained model for a new task that has possibly much less data available.</a:t>
            </a:r>
            <a:endParaRPr>
              <a:solidFill>
                <a:schemeClr val="dk1"/>
              </a:solidFill>
              <a:latin typeface="Georgia"/>
              <a:ea typeface="Georgia"/>
              <a:cs typeface="Georgia"/>
              <a:sym typeface="Georgia"/>
            </a:endParaRPr>
          </a:p>
          <a:p>
            <a:pPr indent="-311150" lvl="0" marL="457200" rtl="0" algn="just">
              <a:lnSpc>
                <a:spcPct val="115000"/>
              </a:lnSpc>
              <a:spcBef>
                <a:spcPts val="600"/>
              </a:spcBef>
              <a:spcAft>
                <a:spcPts val="0"/>
              </a:spcAft>
              <a:buClr>
                <a:schemeClr val="dk1"/>
              </a:buClr>
              <a:buSzPts val="1300"/>
              <a:buFont typeface="Georgia"/>
              <a:buChar char="●"/>
            </a:pPr>
            <a:r>
              <a:rPr lang="en-US">
                <a:solidFill>
                  <a:schemeClr val="dk1"/>
                </a:solidFill>
                <a:latin typeface="Georgia"/>
                <a:ea typeface="Georgia"/>
                <a:cs typeface="Georgia"/>
                <a:sym typeface="Georgia"/>
              </a:rPr>
              <a:t>The ResNet18 model has a fully connected final layer with 512 as input features and we have trained for regression the output features will be 1</a:t>
            </a:r>
            <a:endParaRPr>
              <a:solidFill>
                <a:schemeClr val="dk1"/>
              </a:solidFill>
              <a:latin typeface="Georgia"/>
              <a:ea typeface="Georgia"/>
              <a:cs typeface="Georgia"/>
              <a:sym typeface="Georgia"/>
            </a:endParaRPr>
          </a:p>
          <a:p>
            <a:pPr indent="0" lvl="0" marL="0" rtl="0" algn="just">
              <a:lnSpc>
                <a:spcPct val="115000"/>
              </a:lnSpc>
              <a:spcBef>
                <a:spcPts val="600"/>
              </a:spcBef>
              <a:spcAft>
                <a:spcPts val="0"/>
              </a:spcAft>
              <a:buNone/>
            </a:pPr>
            <a:r>
              <a:rPr lang="en-US">
                <a:solidFill>
                  <a:schemeClr val="dk1"/>
                </a:solidFill>
                <a:latin typeface="Georgia"/>
                <a:ea typeface="Georgia"/>
                <a:cs typeface="Georgia"/>
                <a:sym typeface="Georgia"/>
              </a:rPr>
              <a:t>Model Optimization</a:t>
            </a:r>
            <a:endParaRPr>
              <a:solidFill>
                <a:schemeClr val="dk1"/>
              </a:solidFill>
              <a:latin typeface="Georgia"/>
              <a:ea typeface="Georgia"/>
              <a:cs typeface="Georgia"/>
              <a:sym typeface="Georgia"/>
            </a:endParaRPr>
          </a:p>
          <a:p>
            <a:pPr indent="-317500" lvl="0" marL="457200" rtl="0" algn="just">
              <a:lnSpc>
                <a:spcPct val="115000"/>
              </a:lnSpc>
              <a:spcBef>
                <a:spcPts val="600"/>
              </a:spcBef>
              <a:spcAft>
                <a:spcPts val="0"/>
              </a:spcAft>
              <a:buClr>
                <a:schemeClr val="dk1"/>
              </a:buClr>
              <a:buSzPts val="1400"/>
              <a:buFont typeface="Georgia"/>
              <a:buChar char="●"/>
            </a:pPr>
            <a:r>
              <a:rPr lang="en-US">
                <a:solidFill>
                  <a:schemeClr val="dk1"/>
                </a:solidFill>
                <a:latin typeface="Georgia"/>
                <a:ea typeface="Georgia"/>
                <a:cs typeface="Georgia"/>
                <a:sym typeface="Georgia"/>
              </a:rPr>
              <a:t>After training the model, we have optimized the model using TensorRT.</a:t>
            </a:r>
            <a:endParaRPr>
              <a:solidFill>
                <a:schemeClr val="dk1"/>
              </a:solidFill>
              <a:latin typeface="Georgia"/>
              <a:ea typeface="Georgia"/>
              <a:cs typeface="Georgia"/>
              <a:sym typeface="Georgia"/>
            </a:endParaRPr>
          </a:p>
          <a:p>
            <a:pPr indent="-317500" lvl="0" marL="457200" rtl="0" algn="just">
              <a:lnSpc>
                <a:spcPct val="115000"/>
              </a:lnSpc>
              <a:spcBef>
                <a:spcPts val="0"/>
              </a:spcBef>
              <a:spcAft>
                <a:spcPts val="0"/>
              </a:spcAft>
              <a:buClr>
                <a:schemeClr val="dk1"/>
              </a:buClr>
              <a:buSzPts val="1400"/>
              <a:buFont typeface="Georgia"/>
              <a:buChar char="●"/>
            </a:pPr>
            <a:r>
              <a:rPr lang="en-US">
                <a:solidFill>
                  <a:schemeClr val="dk1"/>
                </a:solidFill>
                <a:latin typeface="Georgia"/>
                <a:ea typeface="Georgia"/>
                <a:cs typeface="Georgia"/>
                <a:sym typeface="Georgia"/>
              </a:rPr>
              <a:t>We used the torch2trt library and a pre-trained resnet18 model, on which the optimization needs to be performed for faster interference.We want our model to get optimized in FP16 precision which can be changed in the precision_mode parameters</a:t>
            </a:r>
            <a:endParaRPr>
              <a:solidFill>
                <a:schemeClr val="dk1"/>
              </a:solidFill>
              <a:latin typeface="Georgia"/>
              <a:ea typeface="Georgia"/>
              <a:cs typeface="Georgia"/>
              <a:sym typeface="Georgia"/>
            </a:endParaRPr>
          </a:p>
          <a:p>
            <a:pPr indent="0" lvl="0" marL="0" rtl="0" algn="l">
              <a:spcBef>
                <a:spcPts val="600"/>
              </a:spcBef>
              <a:spcAft>
                <a:spcPts val="0"/>
              </a:spcAft>
              <a:buNone/>
            </a:pPr>
            <a:r>
              <a:t/>
            </a:r>
            <a:endParaRPr sz="1600">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type="ctrTitle"/>
          </p:nvPr>
        </p:nvSpPr>
        <p:spPr>
          <a:xfrm>
            <a:off x="685800" y="583675"/>
            <a:ext cx="7772400" cy="49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600"/>
              </a:spcAft>
              <a:buClr>
                <a:schemeClr val="dk1"/>
              </a:buClr>
              <a:buSzPts val="1100"/>
              <a:buFont typeface="Arial"/>
              <a:buNone/>
            </a:pPr>
            <a:r>
              <a:rPr b="0" lang="en-US" sz="2900">
                <a:latin typeface="Georgia"/>
                <a:ea typeface="Georgia"/>
                <a:cs typeface="Georgia"/>
                <a:sym typeface="Georgia"/>
              </a:rPr>
              <a:t>Computer Vision</a:t>
            </a:r>
            <a:endParaRPr b="0" sz="2900">
              <a:latin typeface="Georgia"/>
              <a:ea typeface="Georgia"/>
              <a:cs typeface="Georgia"/>
              <a:sym typeface="Georgia"/>
            </a:endParaRPr>
          </a:p>
        </p:txBody>
      </p:sp>
      <p:sp>
        <p:nvSpPr>
          <p:cNvPr id="158" name="Google Shape;158;p21"/>
          <p:cNvSpPr txBox="1"/>
          <p:nvPr/>
        </p:nvSpPr>
        <p:spPr>
          <a:xfrm>
            <a:off x="400350" y="1127550"/>
            <a:ext cx="5789100" cy="3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latin typeface="Georgia"/>
                <a:ea typeface="Georgia"/>
                <a:cs typeface="Georgia"/>
                <a:sym typeface="Georgia"/>
              </a:rPr>
              <a:t>Testing</a:t>
            </a:r>
            <a:endParaRPr sz="1600">
              <a:solidFill>
                <a:schemeClr val="dk1"/>
              </a:solidFill>
              <a:latin typeface="Georgia"/>
              <a:ea typeface="Georgia"/>
              <a:cs typeface="Georgia"/>
              <a:sym typeface="Georgia"/>
            </a:endParaRPr>
          </a:p>
          <a:p>
            <a:pPr indent="-317500" lvl="0" marL="457200" rtl="0" algn="just">
              <a:lnSpc>
                <a:spcPct val="115000"/>
              </a:lnSpc>
              <a:spcBef>
                <a:spcPts val="0"/>
              </a:spcBef>
              <a:spcAft>
                <a:spcPts val="0"/>
              </a:spcAft>
              <a:buClr>
                <a:schemeClr val="dk1"/>
              </a:buClr>
              <a:buSzPts val="1400"/>
              <a:buFont typeface="Georgia"/>
              <a:buChar char="●"/>
            </a:pPr>
            <a:r>
              <a:rPr lang="en-US">
                <a:solidFill>
                  <a:schemeClr val="dk1"/>
                </a:solidFill>
                <a:latin typeface="Georgia"/>
                <a:ea typeface="Georgia"/>
                <a:cs typeface="Georgia"/>
                <a:sym typeface="Georgia"/>
              </a:rPr>
              <a:t>We created a pre-processing function to normalize the trained loaded images, transfer the data from CPU to GPU memory and add a batch dimension</a:t>
            </a:r>
            <a:endParaRPr>
              <a:solidFill>
                <a:schemeClr val="dk1"/>
              </a:solidFill>
              <a:latin typeface="Georgia"/>
              <a:ea typeface="Georgia"/>
              <a:cs typeface="Georgia"/>
              <a:sym typeface="Georgia"/>
            </a:endParaRPr>
          </a:p>
          <a:p>
            <a:pPr indent="-317500" lvl="0" marL="457200" rtl="0" algn="just">
              <a:lnSpc>
                <a:spcPct val="115000"/>
              </a:lnSpc>
              <a:spcBef>
                <a:spcPts val="600"/>
              </a:spcBef>
              <a:spcAft>
                <a:spcPts val="0"/>
              </a:spcAft>
              <a:buClr>
                <a:schemeClr val="dk1"/>
              </a:buClr>
              <a:buSzPts val="1400"/>
              <a:buFont typeface="Georgia"/>
              <a:buChar char="●"/>
            </a:pPr>
            <a:r>
              <a:rPr lang="en-US">
                <a:solidFill>
                  <a:schemeClr val="dk1"/>
                </a:solidFill>
                <a:latin typeface="Georgia"/>
                <a:ea typeface="Georgia"/>
                <a:cs typeface="Georgia"/>
                <a:sym typeface="Georgia"/>
              </a:rPr>
              <a:t>Following sliders are then defined to control the jetbot: </a:t>
            </a:r>
            <a:endParaRPr>
              <a:solidFill>
                <a:schemeClr val="dk1"/>
              </a:solidFill>
              <a:latin typeface="Georgia"/>
              <a:ea typeface="Georgia"/>
              <a:cs typeface="Georgia"/>
              <a:sym typeface="Georgia"/>
            </a:endParaRPr>
          </a:p>
          <a:p>
            <a:pPr indent="0" lvl="0" marL="457200" rtl="0" algn="just">
              <a:lnSpc>
                <a:spcPct val="115000"/>
              </a:lnSpc>
              <a:spcBef>
                <a:spcPts val="600"/>
              </a:spcBef>
              <a:spcAft>
                <a:spcPts val="0"/>
              </a:spcAft>
              <a:buNone/>
            </a:pPr>
            <a:r>
              <a:rPr i="1" lang="en-US">
                <a:solidFill>
                  <a:schemeClr val="dk1"/>
                </a:solidFill>
                <a:latin typeface="Georgia"/>
                <a:ea typeface="Georgia"/>
                <a:cs typeface="Georgia"/>
                <a:sym typeface="Georgia"/>
              </a:rPr>
              <a:t>Speed Control (speed_gain_slider) </a:t>
            </a:r>
            <a:endParaRPr i="1">
              <a:solidFill>
                <a:schemeClr val="dk1"/>
              </a:solidFill>
              <a:latin typeface="Georgia"/>
              <a:ea typeface="Georgia"/>
              <a:cs typeface="Georgia"/>
              <a:sym typeface="Georgia"/>
            </a:endParaRPr>
          </a:p>
          <a:p>
            <a:pPr indent="0" lvl="0" marL="457200" rtl="0" algn="just">
              <a:lnSpc>
                <a:spcPct val="115000"/>
              </a:lnSpc>
              <a:spcBef>
                <a:spcPts val="600"/>
              </a:spcBef>
              <a:spcAft>
                <a:spcPts val="0"/>
              </a:spcAft>
              <a:buNone/>
            </a:pPr>
            <a:r>
              <a:rPr i="1" lang="en-US">
                <a:solidFill>
                  <a:schemeClr val="dk1"/>
                </a:solidFill>
                <a:latin typeface="Georgia"/>
                <a:ea typeface="Georgia"/>
                <a:cs typeface="Georgia"/>
                <a:sym typeface="Georgia"/>
              </a:rPr>
              <a:t>Steering Gain Control (steering_gain_slider) </a:t>
            </a:r>
            <a:endParaRPr i="1">
              <a:solidFill>
                <a:schemeClr val="dk1"/>
              </a:solidFill>
              <a:latin typeface="Georgia"/>
              <a:ea typeface="Georgia"/>
              <a:cs typeface="Georgia"/>
              <a:sym typeface="Georgia"/>
            </a:endParaRPr>
          </a:p>
          <a:p>
            <a:pPr indent="0" lvl="0" marL="457200" rtl="0" algn="just">
              <a:lnSpc>
                <a:spcPct val="115000"/>
              </a:lnSpc>
              <a:spcBef>
                <a:spcPts val="600"/>
              </a:spcBef>
              <a:spcAft>
                <a:spcPts val="0"/>
              </a:spcAft>
              <a:buNone/>
            </a:pPr>
            <a:r>
              <a:rPr i="1" lang="en-US">
                <a:solidFill>
                  <a:schemeClr val="dk1"/>
                </a:solidFill>
                <a:latin typeface="Georgia"/>
                <a:ea typeface="Georgia"/>
                <a:cs typeface="Georgia"/>
                <a:sym typeface="Georgia"/>
              </a:rPr>
              <a:t>Steering Bias (steering_bias_slider)</a:t>
            </a:r>
            <a:r>
              <a:rPr lang="en-US">
                <a:solidFill>
                  <a:schemeClr val="dk1"/>
                </a:solidFill>
                <a:latin typeface="Georgia"/>
                <a:ea typeface="Georgia"/>
                <a:cs typeface="Georgia"/>
                <a:sym typeface="Georgia"/>
              </a:rPr>
              <a:t> </a:t>
            </a:r>
            <a:endParaRPr>
              <a:solidFill>
                <a:schemeClr val="dk1"/>
              </a:solidFill>
              <a:latin typeface="Georgia"/>
              <a:ea typeface="Georgia"/>
              <a:cs typeface="Georgia"/>
              <a:sym typeface="Georgia"/>
            </a:endParaRPr>
          </a:p>
          <a:p>
            <a:pPr indent="0" lvl="0" marL="457200" rtl="0" algn="just">
              <a:lnSpc>
                <a:spcPct val="115000"/>
              </a:lnSpc>
              <a:spcBef>
                <a:spcPts val="600"/>
              </a:spcBef>
              <a:spcAft>
                <a:spcPts val="0"/>
              </a:spcAft>
              <a:buNone/>
            </a:pPr>
            <a:r>
              <a:rPr lang="en-US">
                <a:solidFill>
                  <a:schemeClr val="dk1"/>
                </a:solidFill>
                <a:latin typeface="Georgia"/>
                <a:ea typeface="Georgia"/>
                <a:cs typeface="Georgia"/>
                <a:sym typeface="Georgia"/>
              </a:rPr>
              <a:t>Played around with the sliders at a low speed to get the jetbot following the road track</a:t>
            </a:r>
            <a:endParaRPr>
              <a:solidFill>
                <a:schemeClr val="dk1"/>
              </a:solidFill>
              <a:latin typeface="Georgia"/>
              <a:ea typeface="Georgia"/>
              <a:cs typeface="Georgia"/>
              <a:sym typeface="Georgia"/>
            </a:endParaRPr>
          </a:p>
          <a:p>
            <a:pPr indent="0" lvl="0" marL="0" rtl="0" algn="l">
              <a:spcBef>
                <a:spcPts val="600"/>
              </a:spcBef>
              <a:spcAft>
                <a:spcPts val="0"/>
              </a:spcAft>
              <a:buNone/>
            </a:pPr>
            <a:r>
              <a:t/>
            </a:r>
            <a:endParaRPr sz="1600">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pic>
        <p:nvPicPr>
          <p:cNvPr id="159" name="Google Shape;159;p21"/>
          <p:cNvPicPr preferRelativeResize="0"/>
          <p:nvPr/>
        </p:nvPicPr>
        <p:blipFill>
          <a:blip r:embed="rId3">
            <a:alphaModFix/>
          </a:blip>
          <a:stretch>
            <a:fillRect/>
          </a:stretch>
        </p:blipFill>
        <p:spPr>
          <a:xfrm>
            <a:off x="6256550" y="1508750"/>
            <a:ext cx="2733900" cy="911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CStateU-horizontal-left-log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